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C7BC-5AEE-4BB4-9CD0-417F604B8BD4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2D00524-BAD9-4297-8190-8AB6C4E2D1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934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C7BC-5AEE-4BB4-9CD0-417F604B8BD4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D00524-BAD9-4297-8190-8AB6C4E2D1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387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C7BC-5AEE-4BB4-9CD0-417F604B8BD4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D00524-BAD9-4297-8190-8AB6C4E2D1B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93041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C7BC-5AEE-4BB4-9CD0-417F604B8BD4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D00524-BAD9-4297-8190-8AB6C4E2D1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2626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C7BC-5AEE-4BB4-9CD0-417F604B8BD4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D00524-BAD9-4297-8190-8AB6C4E2D1B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18908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C7BC-5AEE-4BB4-9CD0-417F604B8BD4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D00524-BAD9-4297-8190-8AB6C4E2D1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2981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C7BC-5AEE-4BB4-9CD0-417F604B8BD4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0524-BAD9-4297-8190-8AB6C4E2D1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3010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C7BC-5AEE-4BB4-9CD0-417F604B8BD4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0524-BAD9-4297-8190-8AB6C4E2D1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912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C7BC-5AEE-4BB4-9CD0-417F604B8BD4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0524-BAD9-4297-8190-8AB6C4E2D1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398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C7BC-5AEE-4BB4-9CD0-417F604B8BD4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D00524-BAD9-4297-8190-8AB6C4E2D1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440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C7BC-5AEE-4BB4-9CD0-417F604B8BD4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D00524-BAD9-4297-8190-8AB6C4E2D1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973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C7BC-5AEE-4BB4-9CD0-417F604B8BD4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D00524-BAD9-4297-8190-8AB6C4E2D1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525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C7BC-5AEE-4BB4-9CD0-417F604B8BD4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0524-BAD9-4297-8190-8AB6C4E2D1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310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C7BC-5AEE-4BB4-9CD0-417F604B8BD4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0524-BAD9-4297-8190-8AB6C4E2D1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166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C7BC-5AEE-4BB4-9CD0-417F604B8BD4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0524-BAD9-4297-8190-8AB6C4E2D1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726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C7BC-5AEE-4BB4-9CD0-417F604B8BD4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D00524-BAD9-4297-8190-8AB6C4E2D1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668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EC7BC-5AEE-4BB4-9CD0-417F604B8BD4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D00524-BAD9-4297-8190-8AB6C4E2D1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652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11887200" cy="2618509"/>
          </a:xfrm>
          <a:scene3d>
            <a:camera prst="isometricOffAxis2Left"/>
            <a:lightRig rig="threePt" dir="t"/>
          </a:scene3d>
          <a:sp3d>
            <a:bevelT prst="relaxedInset"/>
          </a:sp3d>
        </p:spPr>
        <p:txBody>
          <a:bodyPr>
            <a:noAutofit/>
            <a:scene3d>
              <a:camera prst="isometricOffAxis2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Культура </a:t>
            </a:r>
            <a:r>
              <a:rPr lang="be-BY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беларускіх зямель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6958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199" y="1025236"/>
            <a:ext cx="9495703" cy="1309255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be-BY" sz="8000" dirty="0" smtClean="0">
                <a:latin typeface="Monotype Corsiva" pitchFamily="66" charset="0"/>
              </a:rPr>
              <a:t>            </a:t>
            </a:r>
            <a:r>
              <a:rPr lang="be-BY" sz="80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Фрэска</a:t>
            </a:r>
            <a:endParaRPr lang="be-BY" sz="80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4" name="Picture 4" descr="Изо 0446 * Икона, фрески, мозаика * Жанры живописи : купить репродукцию, купить постер, багетная мастерская, картины - www.pos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3834" y="1675966"/>
            <a:ext cx="3704475" cy="49187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3554" name="Picture 2" descr="Фрески ико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5491" y="1711036"/>
            <a:ext cx="4391891" cy="48055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606780" y="0"/>
            <a:ext cx="8911687" cy="56074"/>
          </a:xfrm>
        </p:spPr>
        <p:txBody>
          <a:bodyPr>
            <a:normAutofit fontScale="90000"/>
          </a:bodyPr>
          <a:lstStyle/>
          <a:p>
            <a:endParaRPr lang="be-BY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65564" y="498763"/>
            <a:ext cx="9939048" cy="5763491"/>
          </a:xfrm>
        </p:spPr>
        <p:txBody>
          <a:bodyPr>
            <a:normAutofit/>
          </a:bodyPr>
          <a:lstStyle/>
          <a:p>
            <a:r>
              <a:rPr lang="be-BY" sz="6000" dirty="0" smtClean="0">
                <a:latin typeface="Monotype Corsiva" pitchFamily="66" charset="0"/>
              </a:rPr>
              <a:t>Сярэднявяковы жывапіс на беларускіх землях быу прадстаулены таксама кніжнымі </a:t>
            </a:r>
            <a:r>
              <a:rPr lang="be-BY" sz="6000" b="1" i="1" dirty="0" smtClean="0">
                <a:latin typeface="Monotype Corsiva" pitchFamily="66" charset="0"/>
              </a:rPr>
              <a:t>мініяцюрамі.</a:t>
            </a:r>
            <a:endParaRPr lang="be-BY" sz="6000" b="1" i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47" y="915056"/>
            <a:ext cx="9883630" cy="128089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be-BY" sz="4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Мініяцюра  армянскага евангелля, 13 век</a:t>
            </a:r>
            <a:endParaRPr lang="be-BY" sz="48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28674" name="Picture 2" descr="миниатюра - Сочинения для школьников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9891" y="1225964"/>
            <a:ext cx="4433453" cy="5632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440525" y="0"/>
            <a:ext cx="8911687" cy="83783"/>
          </a:xfrm>
        </p:spPr>
        <p:txBody>
          <a:bodyPr>
            <a:normAutofit fontScale="90000"/>
          </a:bodyPr>
          <a:lstStyle/>
          <a:p>
            <a:endParaRPr lang="be-BY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20983" y="526473"/>
            <a:ext cx="9883630" cy="5888182"/>
          </a:xfrm>
        </p:spPr>
        <p:txBody>
          <a:bodyPr>
            <a:noAutofit/>
          </a:bodyPr>
          <a:lstStyle/>
          <a:p>
            <a:r>
              <a:rPr lang="be-BY" sz="5400" dirty="0" smtClean="0">
                <a:latin typeface="Monotype Corsiva" pitchFamily="66" charset="0"/>
              </a:rPr>
              <a:t>У беларускіх землях 11-13 стст. Былі распаусюджаны розныя творы дэкаратыуна-прыкладнога мастацтва. Сярод іх прадметы побыту, упрыгожанні, зброя, посуд, абразкі з выявамі святых, шахматныя фігуркі і інш.</a:t>
            </a:r>
            <a:endParaRPr lang="be-BY" sz="5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397" y="1150583"/>
            <a:ext cx="8911687" cy="128089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be-BY" sz="66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Крыж Ефрасінні Полацкай</a:t>
            </a:r>
            <a:endParaRPr lang="be-BY" sz="66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 dirty="0"/>
          </a:p>
        </p:txBody>
      </p:sp>
      <p:pic>
        <p:nvPicPr>
          <p:cNvPr id="4" name="Picture 2" descr="Могилевская правда - Газетные номера / Русская верс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1163" y="1617519"/>
            <a:ext cx="3244510" cy="50073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1" y="1358400"/>
            <a:ext cx="9814357" cy="128089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be-BY" sz="54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Пісьменнасць. Помнікі пісьменства</a:t>
            </a:r>
            <a:endParaRPr lang="be-BY" sz="54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1026" name="Picture 2" descr="XI век. . Архангельское Евангелие-Международная выставка каллиграф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81" y="1888139"/>
            <a:ext cx="5946840" cy="3894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8" name="Picture 4" descr="Евангелие - Искусство Древней Руси - Фотогалерея Союз Правос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0965" y="1741156"/>
            <a:ext cx="4742323" cy="4411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440525" y="0"/>
            <a:ext cx="8911687" cy="83783"/>
          </a:xfrm>
        </p:spPr>
        <p:txBody>
          <a:bodyPr>
            <a:normAutofit fontScale="90000"/>
          </a:bodyPr>
          <a:lstStyle/>
          <a:p>
            <a:endParaRPr lang="be-BY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0255" y="678873"/>
            <a:ext cx="9814357" cy="5666509"/>
          </a:xfrm>
        </p:spPr>
        <p:txBody>
          <a:bodyPr>
            <a:noAutofit/>
          </a:bodyPr>
          <a:lstStyle/>
          <a:p>
            <a:r>
              <a:rPr lang="be-BY" sz="4800" dirty="0" smtClean="0">
                <a:latin typeface="Monotype Corsiva" pitchFamily="66" charset="0"/>
              </a:rPr>
              <a:t>У 11 ст. у Полацкай зямлі ужо добра была вядома кірылічная пісьменнасць. Аб гэтым сведчыць надпіс на плоскім камяні, які быу знойдзены у падмурку Полацкай Сафіі, а таксама надпісы на прасліцах, амфарах, камянях, берасцяныя граматы.</a:t>
            </a:r>
            <a:endParaRPr lang="be-BY" sz="4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6380" y="915055"/>
            <a:ext cx="7008275" cy="128089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be-BY" sz="72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Рагвалодау камень</a:t>
            </a:r>
            <a:endParaRPr lang="be-BY" sz="72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33794" name="Picture 2" descr="Явикс - информационная технология современного мира. . Завтра уже здесь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4591" y="1752166"/>
            <a:ext cx="3654426" cy="46922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3798" name="Picture 6" descr="Язычество - Русская вера. - . -= ArtMag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6946" y="1690255"/>
            <a:ext cx="3976254" cy="47569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691" y="1427673"/>
            <a:ext cx="9855921" cy="128089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be-BY" sz="8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Берасцяная грамата</a:t>
            </a:r>
            <a:endParaRPr lang="be-BY" sz="88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 dirty="0"/>
          </a:p>
        </p:txBody>
      </p:sp>
      <p:pic>
        <p:nvPicPr>
          <p:cNvPr id="35842" name="Picture 2" descr="Берестяные грамоты Новгорода - НАЧАЛО РУСИ - ИСТОРИЯ - Каталог статей - РУСЬ БЫЛИНН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346" y="2341418"/>
            <a:ext cx="5666509" cy="3574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844" name="Picture 4" descr="Археологи раскопали берестяную грамоту и туфли XVII века (фото) - НГС.НОВОСТИ Красноярс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0120" y="2313709"/>
            <a:ext cx="5465618" cy="3643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764" y="1095164"/>
            <a:ext cx="9454139" cy="128089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be-BY" sz="80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Аповець мінулых гадоу</a:t>
            </a:r>
            <a:endParaRPr lang="be-BY" sz="80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36866" name="Picture 2" descr="Откуда Нестор узнал о древней истории славян и Руси? . ПОЧЕМУХА.РУ ответы на вопросы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104" y="2123209"/>
            <a:ext cx="6231370" cy="4083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8" name="Picture 4" descr="Покров Пресвятой Богородицы - Олег Бирк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4193" y="2078183"/>
            <a:ext cx="4905375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967345" y="1745673"/>
            <a:ext cx="9537267" cy="4488871"/>
          </a:xfrm>
        </p:spPr>
        <p:txBody>
          <a:bodyPr>
            <a:normAutofit/>
            <a:scene3d>
              <a:camera prst="obliqueTopRight"/>
              <a:lightRig rig="threePt" dir="t"/>
            </a:scene3d>
          </a:bodyPr>
          <a:lstStyle/>
          <a:p>
            <a:r>
              <a:rPr lang="be-BY" sz="60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Царкоунае будауніцтва;</a:t>
            </a:r>
          </a:p>
          <a:p>
            <a:r>
              <a:rPr lang="be-BY" sz="60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Мастацтва;</a:t>
            </a:r>
          </a:p>
          <a:p>
            <a:r>
              <a:rPr lang="be-BY" sz="60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Пісьменнасць. Помнікі пісьменства.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873" y="250037"/>
            <a:ext cx="10119157" cy="1246254"/>
          </a:xfrm>
          <a:scene3d>
            <a:camera prst="obliqueTopRight"/>
            <a:lightRig rig="threePt" dir="t"/>
          </a:scene3d>
          <a:sp3d>
            <a:bevelT w="114300" prst="artDeco"/>
          </a:sp3d>
        </p:spPr>
        <p:txBody>
          <a:bodyPr>
            <a:noAutofit/>
            <a:sp3d/>
          </a:bodyPr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План урока:</a:t>
            </a:r>
            <a:endParaRPr lang="ru-RU" sz="7200" dirty="0">
              <a:solidFill>
                <a:schemeClr val="tx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790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0634" y="-55091"/>
            <a:ext cx="8911687" cy="110181"/>
          </a:xfrm>
        </p:spPr>
        <p:txBody>
          <a:bodyPr>
            <a:normAutofit fontScale="90000"/>
          </a:bodyPr>
          <a:lstStyle/>
          <a:p>
            <a:endParaRPr lang="be-BY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8691" y="0"/>
            <a:ext cx="9855921" cy="6858000"/>
          </a:xfrm>
        </p:spPr>
        <p:txBody>
          <a:bodyPr>
            <a:noAutofit/>
          </a:bodyPr>
          <a:lstStyle/>
          <a:p>
            <a:r>
              <a:rPr lang="be-BY" sz="3200" dirty="0" smtClean="0">
                <a:latin typeface="Monotype Corsiva" pitchFamily="66" charset="0"/>
              </a:rPr>
              <a:t>Сярод рукапісных царкоуных кніг самая ранняя – “Тураускае евангелле” – створана у 11 ст. Акрамя мініяцюр, аб якіх вы даведаліся раней, </a:t>
            </a:r>
            <a:r>
              <a:rPr lang="be-BY" sz="3200" b="1" i="1" dirty="0" smtClean="0">
                <a:latin typeface="Monotype Corsiva" pitchFamily="66" charset="0"/>
              </a:rPr>
              <a:t>евангелле</a:t>
            </a:r>
            <a:r>
              <a:rPr lang="be-BY" sz="3200" dirty="0" smtClean="0">
                <a:latin typeface="Monotype Corsiva" pitchFamily="66" charset="0"/>
              </a:rPr>
              <a:t> упрыгожана загаловачнымі літарамі, якія намаляваны чырвонай, сіняй, зялёнай фарбамі.</a:t>
            </a:r>
          </a:p>
          <a:p>
            <a:r>
              <a:rPr lang="be-BY" sz="3200" dirty="0" smtClean="0">
                <a:latin typeface="Monotype Corsiva" pitchFamily="66" charset="0"/>
              </a:rPr>
              <a:t>Кнігі у той час пісалі на </a:t>
            </a:r>
            <a:r>
              <a:rPr lang="be-BY" sz="3200" i="1" u="sng" dirty="0" smtClean="0">
                <a:latin typeface="Monotype Corsiva" pitchFamily="66" charset="0"/>
              </a:rPr>
              <a:t>пергаменце</a:t>
            </a:r>
            <a:r>
              <a:rPr lang="be-BY" sz="3200" i="1" dirty="0" smtClean="0">
                <a:latin typeface="Monotype Corsiva" pitchFamily="66" charset="0"/>
              </a:rPr>
              <a:t> </a:t>
            </a:r>
            <a:r>
              <a:rPr lang="be-BY" sz="3200" dirty="0" smtClean="0">
                <a:latin typeface="Monotype Corsiva" pitchFamily="66" charset="0"/>
              </a:rPr>
              <a:t>– спецыяльна вырабленай тонкай скуры маладых жывёл. Лісты рукапісу складвалі у сшыткі і сшывалі. Вокладкамі служылі дзве дошкі. Такая кніга  мела выгляд скрынкі, якая зачынялася з дапамогай спражкі.</a:t>
            </a:r>
          </a:p>
          <a:p>
            <a:r>
              <a:rPr lang="be-BY" sz="3200" dirty="0" smtClean="0">
                <a:latin typeface="Monotype Corsiva" pitchFamily="66" charset="0"/>
              </a:rPr>
              <a:t>Такім чынам, насельніцтва беларускіх зямель у сярэднявякоуі мела своеасаблівую культуру даволі высокага узроуню.</a:t>
            </a:r>
            <a:endParaRPr lang="be-BY" sz="32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6926" y="679528"/>
            <a:ext cx="4583730" cy="128089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be-BY" sz="8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Евангелле</a:t>
            </a:r>
            <a:endParaRPr lang="be-BY" sz="88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4" name="Picture 4" descr="Евангелие - Искусство Древней Руси - Фотогалерея Союз Правос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2165" y="1533338"/>
            <a:ext cx="4742323" cy="4411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7890" name="Picture 2" descr="Во время о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0650" y="1662545"/>
            <a:ext cx="5918525" cy="42672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1690" y="236182"/>
            <a:ext cx="6925148" cy="1280890"/>
          </a:xfrm>
        </p:spPr>
        <p:txBody>
          <a:bodyPr>
            <a:prstTxWarp prst="textArchDown">
              <a:avLst/>
            </a:prstTxWarp>
            <a:noAutofit/>
          </a:bodyPr>
          <a:lstStyle/>
          <a:p>
            <a:r>
              <a:rPr lang="be-BY" sz="8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Дзякуй за увагу!</a:t>
            </a:r>
            <a:endParaRPr lang="be-BY" sz="80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39938" name="Picture 2" descr="Самые красивые картинки о природе на рабочий ст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6946" y="2032097"/>
            <a:ext cx="7430172" cy="4521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8234" y="1233711"/>
            <a:ext cx="8911687" cy="128089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be-BY" sz="72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Царкоунае будауніцтва</a:t>
            </a:r>
            <a:endParaRPr lang="be-BY" sz="72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2589212" y="5911221"/>
            <a:ext cx="8915400" cy="351033"/>
          </a:xfrm>
        </p:spPr>
        <p:txBody>
          <a:bodyPr>
            <a:normAutofit lnSpcReduction="10000"/>
          </a:bodyPr>
          <a:lstStyle/>
          <a:p>
            <a:endParaRPr lang="be-BY" dirty="0"/>
          </a:p>
        </p:txBody>
      </p:sp>
      <p:pic>
        <p:nvPicPr>
          <p:cNvPr id="1026" name="Picture 2" descr="Храм Святителя Николая с.Чесма - В Березинском будет возведен храм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412" y="2175164"/>
            <a:ext cx="3432753" cy="41296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1028" name="Picture 4" descr="Спасо-Ефросиньевская церковь Полоцкого Спасо-Ефросиньевского монастыря Архивы Беларус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0484" y="1911927"/>
            <a:ext cx="2641023" cy="4225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Architectural Lifeпосад Archives - Architectural Lif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9829" y="2008908"/>
            <a:ext cx="4340659" cy="4170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4763"/>
          </a:xfrm>
        </p:spPr>
        <p:txBody>
          <a:bodyPr>
            <a:normAutofit fontScale="90000"/>
          </a:bodyPr>
          <a:lstStyle/>
          <a:p>
            <a:endParaRPr lang="be-BY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70364" y="0"/>
            <a:ext cx="9675812" cy="6858000"/>
          </a:xfrm>
        </p:spPr>
        <p:txBody>
          <a:bodyPr>
            <a:noAutofit/>
          </a:bodyPr>
          <a:lstStyle/>
          <a:p>
            <a:r>
              <a:rPr lang="be-BY" sz="3500" b="1" dirty="0" smtClean="0">
                <a:latin typeface="Monotype Corsiva" pitchFamily="66" charset="0"/>
              </a:rPr>
              <a:t>Першыя хрысціанскія цэрквы на беларускай зямлі будаваліся с дрэва. Цалкам верагодна , што іх ставілі на месцы былых язычніцкіх свяцілішчау.</a:t>
            </a:r>
          </a:p>
          <a:p>
            <a:r>
              <a:rPr lang="be-BY" sz="3500" b="1" dirty="0" smtClean="0">
                <a:latin typeface="Monotype Corsiva" pitchFamily="66" charset="0"/>
              </a:rPr>
              <a:t>Выдатным дасягненнем сяреднявяковай беларускай культуры з</a:t>
            </a:r>
            <a:r>
              <a:rPr lang="en-US" sz="3500" b="1" dirty="0" smtClean="0">
                <a:latin typeface="Monotype Corsiva" pitchFamily="66" charset="0"/>
              </a:rPr>
              <a:t>’</a:t>
            </a:r>
            <a:r>
              <a:rPr lang="be-BY" sz="3500" b="1" dirty="0" smtClean="0">
                <a:latin typeface="Monotype Corsiva" pitchFamily="66" charset="0"/>
              </a:rPr>
              <a:t>яуляюцца помнікі мураванага дойлідства, пераважана цэрквы.</a:t>
            </a:r>
          </a:p>
          <a:p>
            <a:r>
              <a:rPr lang="be-BY" sz="3500" b="1" i="1" u="sng" dirty="0" smtClean="0">
                <a:latin typeface="Monotype Corsiva" pitchFamily="66" charset="0"/>
              </a:rPr>
              <a:t>Мураванае дойлідства </a:t>
            </a:r>
            <a:r>
              <a:rPr lang="be-BY" sz="3500" b="1" i="1" dirty="0" smtClean="0">
                <a:latin typeface="Monotype Corsiva" pitchFamily="66" charset="0"/>
              </a:rPr>
              <a:t>– </a:t>
            </a:r>
            <a:r>
              <a:rPr lang="be-BY" sz="3500" b="1" dirty="0" smtClean="0">
                <a:latin typeface="Monotype Corsiva" pitchFamily="66" charset="0"/>
              </a:rPr>
              <a:t>гэта узвядзенне будынкау з каменю і цэглы, змацаваных вапнавым растворам.</a:t>
            </a:r>
          </a:p>
          <a:p>
            <a:r>
              <a:rPr lang="be-BY" sz="3500" b="1" dirty="0" smtClean="0">
                <a:latin typeface="Monotype Corsiva" pitchFamily="66" charset="0"/>
              </a:rPr>
              <a:t>Мураваныя будынкі прыгожа  вылучаліся сярод  драуляных збудаванняу сярэднявяковых гарадоу. Самай старажытнай мураванай пабудовай у Беларусі з</a:t>
            </a:r>
            <a:r>
              <a:rPr lang="en-US" sz="3500" b="1" dirty="0" smtClean="0">
                <a:latin typeface="Monotype Corsiva" pitchFamily="66" charset="0"/>
              </a:rPr>
              <a:t>’</a:t>
            </a:r>
            <a:r>
              <a:rPr lang="be-BY" sz="3500" b="1" dirty="0" smtClean="0">
                <a:latin typeface="Monotype Corsiva" pitchFamily="66" charset="0"/>
              </a:rPr>
              <a:t>яуляецца  Полацкі Сафійскі сабор.</a:t>
            </a:r>
            <a:endParaRPr lang="be-BY" sz="35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520" y="1035590"/>
            <a:ext cx="9995853" cy="128089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be-BY" sz="60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Сафійскі сабор у Полацку</a:t>
            </a:r>
            <a:endParaRPr lang="be-BY" sz="60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 dirty="0"/>
          </a:p>
        </p:txBody>
      </p:sp>
      <p:pic>
        <p:nvPicPr>
          <p:cNvPr id="21506" name="Picture 2" descr="Софийский собор в Полоцке реставрировали рабочие без квалиф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3175" y="2149792"/>
            <a:ext cx="5715000" cy="44767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990600"/>
            <a:ext cx="10165079" cy="143256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be-BY" sz="50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Спаса-Ефрасіннеуская царква у Полацку</a:t>
            </a:r>
            <a:endParaRPr lang="be-BY" sz="50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 dirty="0"/>
          </a:p>
        </p:txBody>
      </p:sp>
      <p:pic>
        <p:nvPicPr>
          <p:cNvPr id="27650" name="Picture 2" descr="Спасо-Ефросиньевская церковь Полоцкого Спасо-Ефросиньевского монастыря Архивы Беларус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2920" y="1771906"/>
            <a:ext cx="3596640" cy="49011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480" y="1127030"/>
            <a:ext cx="10363199" cy="128089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be-BY" sz="66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Барысаглебская царква у Гродне</a:t>
            </a:r>
            <a:endParaRPr lang="be-BY" sz="66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26626" name="Picture 2" descr="Architectural Lifeпосад Archives - Architectural L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415" y="2064703"/>
            <a:ext cx="5425459" cy="3955097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6628" name="Picture 4" descr="Белоруссия - ОтпускР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1575" y="2072640"/>
            <a:ext cx="5452745" cy="400812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1690" y="1247564"/>
            <a:ext cx="6273983" cy="128089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be-BY" sz="96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Мастацтва</a:t>
            </a:r>
            <a:endParaRPr lang="be-BY" sz="96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2589212" y="2064327"/>
            <a:ext cx="8915400" cy="69273"/>
          </a:xfrm>
        </p:spPr>
        <p:txBody>
          <a:bodyPr>
            <a:normAutofit fontScale="25000" lnSpcReduction="20000"/>
          </a:bodyPr>
          <a:lstStyle/>
          <a:p>
            <a:endParaRPr lang="be-BY" dirty="0"/>
          </a:p>
        </p:txBody>
      </p:sp>
      <p:pic>
        <p:nvPicPr>
          <p:cNvPr id="25602" name="Picture 2" descr="Могилевская правда - Газетные номера / Русская верс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4084" y="2019301"/>
            <a:ext cx="2659444" cy="41044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5604" name="Picture 4" descr="Изо 0446 * Икона, фрески, мозаика * Жанры живописи : купить репродукцию, купить постер, багетная мастерская, картины - www.pos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6453" y="2008476"/>
            <a:ext cx="3120158" cy="41429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398" y="0"/>
            <a:ext cx="8911687" cy="96326"/>
          </a:xfrm>
        </p:spPr>
        <p:txBody>
          <a:bodyPr>
            <a:normAutofit fontScale="90000"/>
          </a:bodyPr>
          <a:lstStyle/>
          <a:p>
            <a:endParaRPr lang="be-BY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93273" y="609600"/>
            <a:ext cx="9703521" cy="5735781"/>
          </a:xfrm>
        </p:spPr>
        <p:txBody>
          <a:bodyPr>
            <a:normAutofit/>
          </a:bodyPr>
          <a:lstStyle/>
          <a:p>
            <a:r>
              <a:rPr lang="be-BY" sz="4800" dirty="0" smtClean="0">
                <a:latin typeface="Monotype Corsiva" pitchFamily="66" charset="0"/>
              </a:rPr>
              <a:t>Хрысціанскія цэрквы звычайна упрыгожваліся фрэскамі і абразамі. Так, у Спаса-Ефрасіннеускай царкве усе сцены і слупы былі размаляваны фрэскамі.</a:t>
            </a:r>
          </a:p>
          <a:p>
            <a:r>
              <a:rPr lang="be-BY" sz="4800" b="1" i="1" dirty="0" smtClean="0">
                <a:latin typeface="Monotype Corsiva" pitchFamily="66" charset="0"/>
              </a:rPr>
              <a:t>Фрэска – </a:t>
            </a:r>
            <a:r>
              <a:rPr lang="be-BY" sz="4800" dirty="0" smtClean="0">
                <a:latin typeface="Monotype Corsiva" pitchFamily="66" charset="0"/>
              </a:rPr>
              <a:t>гэта жывапіс вадзянымі фарбамі па свежай тынкоуцы.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224</TotalTime>
  <Words>347</Words>
  <Application>Microsoft Office PowerPoint</Application>
  <PresentationFormat>Custom</PresentationFormat>
  <Paragraphs>31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Легкий дым</vt:lpstr>
      <vt:lpstr>Культура беларускіх зямель</vt:lpstr>
      <vt:lpstr>План урока:</vt:lpstr>
      <vt:lpstr>Царкоунае будауніцтва</vt:lpstr>
      <vt:lpstr>Slide 4</vt:lpstr>
      <vt:lpstr>Сафійскі сабор у Полацку</vt:lpstr>
      <vt:lpstr>Спаса-Ефрасіннеуская царква у Полацку</vt:lpstr>
      <vt:lpstr>Барысаглебская царква у Гродне</vt:lpstr>
      <vt:lpstr>Мастацтва</vt:lpstr>
      <vt:lpstr>Slide 9</vt:lpstr>
      <vt:lpstr>            Фрэска</vt:lpstr>
      <vt:lpstr>Slide 11</vt:lpstr>
      <vt:lpstr>Мініяцюра  армянскага евангелля, 13 век</vt:lpstr>
      <vt:lpstr>Slide 13</vt:lpstr>
      <vt:lpstr>Крыж Ефрасінні Полацкай</vt:lpstr>
      <vt:lpstr>Пісьменнасць. Помнікі пісьменства</vt:lpstr>
      <vt:lpstr>Slide 16</vt:lpstr>
      <vt:lpstr>Рагвалодау камень</vt:lpstr>
      <vt:lpstr>Берасцяная грамата</vt:lpstr>
      <vt:lpstr>Аповець мінулых гадоу</vt:lpstr>
      <vt:lpstr>Slide 20</vt:lpstr>
      <vt:lpstr>Евангелле</vt:lpstr>
      <vt:lpstr>Дзякуй за увагу!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Рэлігійна-асветніцкія дзеячы </dc:title>
  <dc:creator>Вика</dc:creator>
  <cp:lastModifiedBy>Windows User</cp:lastModifiedBy>
  <cp:revision>26</cp:revision>
  <dcterms:created xsi:type="dcterms:W3CDTF">2015-05-06T06:00:06Z</dcterms:created>
  <dcterms:modified xsi:type="dcterms:W3CDTF">2016-09-22T06:12:50Z</dcterms:modified>
</cp:coreProperties>
</file>