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62" r:id="rId9"/>
    <p:sldId id="285" r:id="rId10"/>
    <p:sldId id="286" r:id="rId11"/>
    <p:sldId id="287" r:id="rId12"/>
    <p:sldId id="263" r:id="rId13"/>
    <p:sldId id="276" r:id="rId14"/>
    <p:sldId id="277" r:id="rId15"/>
    <p:sldId id="278" r:id="rId16"/>
    <p:sldId id="284" r:id="rId17"/>
    <p:sldId id="279" r:id="rId18"/>
    <p:sldId id="280" r:id="rId19"/>
    <p:sldId id="264" r:id="rId20"/>
    <p:sldId id="265" r:id="rId21"/>
    <p:sldId id="266" r:id="rId22"/>
    <p:sldId id="267" r:id="rId23"/>
    <p:sldId id="288" r:id="rId24"/>
    <p:sldId id="268" r:id="rId25"/>
    <p:sldId id="269" r:id="rId26"/>
    <p:sldId id="270" r:id="rId27"/>
    <p:sldId id="281" r:id="rId28"/>
    <p:sldId id="282" r:id="rId29"/>
    <p:sldId id="283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9AAC-267B-4BF1-A9A7-0F195FE81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DB48-3C63-49F8-818A-4A0F9EBF9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F026-34C5-48A0-A1B6-13601106C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A2D6-1980-437D-9EB1-90785E3CE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4A38-AB65-465C-ABEA-38B73EA87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AD99-9955-4A4E-BA84-7DCFDE5FD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BA79-ED37-4BD3-9418-D63F9E72B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5294-4119-49AF-A317-11CD170CB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A47F-37F4-4A5A-B86B-3B6086944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5BD0-5B55-4CEA-850F-4A322FD76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A696-99AA-4102-AB6B-16F1112C2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034ECB7-39EF-4586-892C-5F6FC7D29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wikipedia.org/wiki/%D0%A4%D0%B0%D0%B9%D0%BB:Nuremberg_Duererhaus_f_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7/7e/Albrecht_D%C3%BCrer_-_Melencolia_I_(detail)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9/9a/Durer-self-portrait-at-the-age-of-thirteen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/durer9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9/9c/D%C3%BCrer_Oswolt_Krel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1/18/D%C3%BCrer_Melancholia_I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5%D0%BB%D0%B0%D0%BD%D1%85%D0%BE%D0%BB%D0%B8%D1%8F_(%D0%B3%D1%80%D0%B0%D0%B2%D1%8E%D1%80%D0%B0_%D0%94%D1%8E%D1%80%D0%B5%D1%80%D0%B0)" TargetMode="External"/><Relationship Id="rId2" Type="http://schemas.openxmlformats.org/officeDocument/2006/relationships/hyperlink" Target="http://ru.wikipedia.org/wiki/%D0%9C%D0%B0%D0%B3%D0%B8%D1%87%D0%B5%D1%81%D0%BA%D0%B8%D0%B9_%D0%BA%D0%B2%D0%B0%D0%B4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514" TargetMode="External"/><Relationship Id="rId5" Type="http://schemas.openxmlformats.org/officeDocument/2006/relationships/hyperlink" Target="http://ru.wikipedia.org/wiki/34" TargetMode="External"/><Relationship Id="rId4" Type="http://schemas.openxmlformats.org/officeDocument/2006/relationships/hyperlink" Target="http://ru.wikipedia.org/wiki/%D0%9C%D0%B0%D0%B3%D0%B8%D1%87%D0%B5%D1%81%D0%BA%D0%B8%D0%B9_%D0%BA%D0%B2%D0%B0%D0%B4%D1%80%D0%B0%D1%82#.D0.9A.D0.B2.D0.B0.D0.B4.D1.80.D0.B0.D1.82_.D0.90.D0.BB.D1.8C.D0.B1.D1.80.D0.B5.D1.85.D1.82.D0.B0_.D0.94.D1.8E.D1.80.D0.B5.D1.80.D0.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px-Nuremberg_Duererhaus_f_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346" y="1"/>
            <a:ext cx="379865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3000364" y="5214950"/>
            <a:ext cx="39608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Альбрехт Дюрер</a:t>
            </a:r>
          </a:p>
        </p:txBody>
      </p:sp>
      <p:pic>
        <p:nvPicPr>
          <p:cNvPr id="2052" name="Picture 7" descr="durer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57667" cy="50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с вырезом 4"/>
          <p:cNvSpPr/>
          <p:nvPr/>
        </p:nvSpPr>
        <p:spPr>
          <a:xfrm>
            <a:off x="2857488" y="5572125"/>
            <a:ext cx="4857750" cy="12858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Prezentacii.com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Портал готовых презентаций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Файл:Albrecht Dürer - Melencolia I (detail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0"/>
            <a:ext cx="658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Durer-self-portrait-at-the-age-of-thirte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476567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148263" y="3068638"/>
            <a:ext cx="3835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ru-RU"/>
              <a:t>Автопортрет.</a:t>
            </a:r>
          </a:p>
          <a:p>
            <a:r>
              <a:rPr lang="ru-RU"/>
              <a:t>Рисунок серебряным карандашом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5" descr="durer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6300788" y="484188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Автопортрет</a:t>
            </a:r>
          </a:p>
          <a:p>
            <a:r>
              <a:rPr lang="ru-RU"/>
              <a:t>Дерево. </a:t>
            </a:r>
          </a:p>
        </p:txBody>
      </p:sp>
      <p:pic>
        <p:nvPicPr>
          <p:cNvPr id="18435" name="Picture 10" descr="Альбрехт Дюр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4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Дюрер Старш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3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6227763" y="3127375"/>
            <a:ext cx="210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Дюрер Старший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Портрет молодо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588" y="0"/>
            <a:ext cx="5516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3343275"/>
            <a:ext cx="352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Портрет молодого человека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Дев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567488" y="335121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Девушка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Вид горы Арко, фрагмент (1500-1510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9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68313" y="333375"/>
            <a:ext cx="463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Вид горы Арко, фрагмент (1500-1510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41325" y="-165100"/>
            <a:ext cx="793115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r>
              <a:rPr lang="ru-RU" sz="45000"/>
              <a:t> </a:t>
            </a:r>
            <a:r>
              <a:rPr lang="ru-RU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3555" name="Picture 5" descr="Заяц (1502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88"/>
            <a:ext cx="5764213" cy="6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156325" y="1700213"/>
            <a:ext cx="728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Заяц</a:t>
            </a:r>
          </a:p>
          <a:p>
            <a:r>
              <a:rPr lang="ru-RU" b="1"/>
              <a:t>1502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53163" y="1600200"/>
            <a:ext cx="2890837" cy="4525963"/>
          </a:xfrm>
        </p:spPr>
        <p:txBody>
          <a:bodyPr/>
          <a:lstStyle/>
          <a:p>
            <a:pPr eaLnBrk="1" hangingPunct="1"/>
            <a:r>
              <a:rPr lang="ru-RU" sz="2000" smtClean="0"/>
              <a:t>Мадонна с грушей 1512, Музей истории искусств, Вена </a:t>
            </a:r>
          </a:p>
        </p:txBody>
      </p:sp>
      <p:pic>
        <p:nvPicPr>
          <p:cNvPr id="24579" name="Picture 5" descr="durer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463"/>
            <a:ext cx="5360988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8201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Дюрер (Durer) Альбрехт (1471–1528), немецкий живописец, рисовальщик, гравер, теоретик искусства. Основоположник искусства немецкого Возрождения.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Сын серебряных дел мастера, Дюрер учился ювелирному делу у своего отца, выходца из Венгрии, живописи – в мастерской нюрнбергского художника М.Вольгемута (1486–1489), у которого воспринял принципы нидерландского и немецкого позднеготического искусства, ознакомился с рисунками и гравюрами мастеров раннего итальянского Возрождения (в том числе А.Мантеньи). В эти же годы Дюрер испытал сильное влияние М.Шонгауэра.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urer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16912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4211638" y="6021388"/>
            <a:ext cx="493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Праздник четок(Мадонна четок)  1506, Национальная галерея, Прага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urer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3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35" name="Group 47"/>
          <p:cNvGraphicFramePr>
            <a:graphicFrameLocks noGrp="1"/>
          </p:cNvGraphicFramePr>
          <p:nvPr/>
        </p:nvGraphicFramePr>
        <p:xfrm>
          <a:off x="5292725" y="1916113"/>
          <a:ext cx="3016568" cy="2758123"/>
        </p:xfrm>
        <a:graphic>
          <a:graphicData uri="http://schemas.openxmlformats.org/drawingml/2006/table">
            <a:tbl>
              <a:tblPr/>
              <a:tblGrid>
                <a:gridCol w="2808288"/>
                <a:gridCol w="208280"/>
              </a:tblGrid>
              <a:tr h="239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333" name="Group 45"/>
          <p:cNvGraphicFramePr>
            <a:graphicFrameLocks noGrp="1"/>
          </p:cNvGraphicFramePr>
          <p:nvPr/>
        </p:nvGraphicFramePr>
        <p:xfrm>
          <a:off x="3086100" y="2063750"/>
          <a:ext cx="2824480" cy="2385060"/>
        </p:xfrm>
        <a:graphic>
          <a:graphicData uri="http://schemas.openxmlformats.org/drawingml/2006/table">
            <a:tbl>
              <a:tblPr/>
              <a:tblGrid>
                <a:gridCol w="2616200"/>
                <a:gridCol w="208280"/>
              </a:tblGrid>
              <a:tr h="186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34" name="Group 46"/>
          <p:cNvGraphicFramePr>
            <a:graphicFrameLocks noGrp="1"/>
          </p:cNvGraphicFramePr>
          <p:nvPr/>
        </p:nvGraphicFramePr>
        <p:xfrm>
          <a:off x="3095625" y="2073275"/>
          <a:ext cx="2616200" cy="1996440"/>
        </p:xfrm>
        <a:graphic>
          <a:graphicData uri="http://schemas.openxmlformats.org/drawingml/2006/table">
            <a:tbl>
              <a:tblPr/>
              <a:tblGrid>
                <a:gridCol w="2616200"/>
              </a:tblGrid>
              <a:tr h="186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hlinkClick r:id="rId3"/>
                        </a:rPr>
                        <a:t>  </a:t>
                      </a:r>
                      <a:r>
                        <a:rPr kumimoji="0" lang="ru-RU" sz="1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8" name="Rectangle 48"/>
          <p:cNvSpPr>
            <a:spLocks noChangeArrowheads="1"/>
          </p:cNvSpPr>
          <p:nvPr/>
        </p:nvSpPr>
        <p:spPr bwMode="auto">
          <a:xfrm>
            <a:off x="4859338" y="3284538"/>
            <a:ext cx="389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Ecce Homo</a:t>
            </a:r>
            <a:r>
              <a:rPr lang="ru-RU">
                <a:solidFill>
                  <a:srgbClr val="000000"/>
                </a:solidFill>
              </a:rPr>
              <a:t>(Сын человеческий)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Около 1495, Кунстхалле, Карлсруэ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urer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5703888" y="3592513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Четыре апостола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Файл:Dürer Oswolt Kre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5287963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5518150" y="2974975"/>
            <a:ext cx="3295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Портрет Освольта Креля. </a:t>
            </a:r>
          </a:p>
          <a:p>
            <a:r>
              <a:rPr lang="ru-RU" sz="2000"/>
              <a:t>1499.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Портрет Иеронима Хольцшуэ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75" y="0"/>
            <a:ext cx="486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2924175"/>
            <a:ext cx="398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Портрет Иеронима Хольцшуэра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Портрет императора Максимили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6084888" y="2060575"/>
            <a:ext cx="2720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Портрет императора </a:t>
            </a:r>
          </a:p>
          <a:p>
            <a:r>
              <a:rPr lang="ru-RU" sz="2000"/>
              <a:t>Максимилиана I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179388" y="3284538"/>
            <a:ext cx="252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/>
              <a:t>Алтарь всех святых</a:t>
            </a:r>
          </a:p>
        </p:txBody>
      </p:sp>
      <p:pic>
        <p:nvPicPr>
          <p:cNvPr id="31747" name="Picture 9" descr="Поклонение святой троице (1511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0" y="0"/>
            <a:ext cx="625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травы (1503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135688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6443663" y="2439988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Травы 1503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orpheu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6351588" y="2847975"/>
            <a:ext cx="206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Смерть Орфея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АЛЬБРЕХТ ДЮРЕР. РЫЦАРЬ, СМЕРТЬ И ДЬЯВОЛ. Гравю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5364163" y="2997200"/>
            <a:ext cx="359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/>
              <a:t>Рыцарь, смерть и  дьявол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8964613" cy="5937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В 1490–1494, во время обязательных для цехового подмастерья странствий по Рейну, Дюрер выполнил несколько станковых гравюр в духе поздней готики, иллюстрации к “Кораблю дураков” С.Бранта и др.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Вернувшись в 1494 в Нюрнберг, женился на Агнесе Фрей и открыл собственную мастерскую. Воздействие на Дюрера гуманистических учений, усилившееся в результате его первой поездки в Италию (1494–1495), проявилось в стремлении художника к овладению научными методами познания мира, к углубленному изучению натуры, в которой его внимание привлекали как самые, казалось бы, незначительные явления (“Куст травы”, 1503, собрание Альбертина, Вена), так и сложные проблемы связи в природе цвета и световоздушной среды (“Домик у пруда”, акварель, около 1495–1497, Британский музей, Лондон).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Файл:Dürer Melancholia 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6064250" y="3495675"/>
            <a:ext cx="166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Меланхолия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Рисунки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18488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Дюрер был равно одарен как живописец, гравер и рисовальщик; рисунок и гравюра занимают у него большое, подчас даже ведущее место.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Наследие Дюрера-рисовальщика, насчитывающее более 900 листов, по обширности и многообразию может быть сопоставлено только с наследием Леонардо да Винчи. Рисование было, видимо, частью каждодневной жизни мастера. Он блестяще владел всеми известными тогда графическими техниками — </a:t>
            </a:r>
            <a:r>
              <a:rPr lang="ru-RU" sz="2000" u="sng" smtClean="0"/>
              <a:t>от серебряного штифта и тростникового пера до итальянского карандаша, угля, акварели</a:t>
            </a:r>
            <a:r>
              <a:rPr lang="ru-RU" sz="2000" smtClean="0"/>
              <a:t>. Как и для мастеров Италии, рисунок стал для него важнейшим этапом работы над композицией, включающим в себя эскизы, штудии голов, рук, ног, драпировок. Это инструмент изучения характерных типов — крестьян, нарядных кавалеров, нюрнбергских модниц. Его прославленные акварели «Кусок дерна» и «Заяц» (Альбертина, Вена) выполнены с такой пристальностью и холодноватой отстраненностью, что могли бы иллюстрировать научные кодексы.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Творческая зрелость. Живопись 1494-1514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Первая значительная работа Дюрера — серия пейзажей (акварель с гуашью, 1494-95), выполненных во время путешествия в Италию. Эти продуманные, тщательно сбалансированные композиции с плавно чередующимися пространственными планами — первые «чистые» пейзажи в истории европейского искусства. Ровное, ясное настроение, стремление к гармоническому равновесию форм и ритмов определяют характер живописных работ Дюрера конца 15 в. — начала 2-го десятилетия 16 в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Одной из главных тем творчества Дюрера в 1500-х гг. становится поиск идеальных пропорций человеческого тела, секреты которых он ищет, рисуя обнаженные мужские и женские фигуры (Дюрер первым в Германии обратился к изучению обнаженной натуры), суммируя их в гравюре на меди «Адам и Ева» (1504) и одноименном большом живописном диптихе (</a:t>
            </a:r>
            <a:r>
              <a:rPr lang="ru-RU" sz="2000" dirty="0" err="1" smtClean="0"/>
              <a:t>ок</a:t>
            </a:r>
            <a:r>
              <a:rPr lang="ru-RU" sz="2000" dirty="0" smtClean="0"/>
              <a:t>. 1507, Прадо).К годам творческой зрелости Дюрера относятся его самые сложные, гармонически упорядоченные многофигурные живописные </a:t>
            </a:r>
            <a:r>
              <a:rPr lang="ru-RU" sz="2000" dirty="0" smtClean="0"/>
              <a:t>композиции.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Портреты и автопортреты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Важнейшее место в живописном наследии Дюрера занимает портрет. Уже в раннем портрете Освальда Креля (ок. 1499, Старая пинакотека, Мюнхен) Дюрер предстает как сложившийся мастер, блестяще передающий своеобразие характера, внутреннюю энергию модели. Уникальность Дюрера и в том, что ведущее место среди его ранних портретов занимает автопортрет.Тяга к самопознанию, водившая рукой 13-летнего мальчика («Автопортрет», 1484, рисунок серебряным штифтом, Альбертина, Вена) получает дальнейшее развитие в трех первых живописных автопортретах (1493, Лувр; 1498, Прадо; 1500, Старая пинакотека, Мюнхен), причем в последнем из них мастер изображен строго в фас, и его правильное лицо, обрамленное длинными волосами и небольшой бородкой, напоминает об изображениях Христа-Пантократора.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Гравюры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Дюрер одинаково успешно работал и в области ксилографии (гравюра на дереве), и в области резцовой гравюры на меди. Следуя за Шонгауэром, он превратил гравюру в один из ведущих видов искусства. В его гравюрах получил выражение беспокойный, мятущийся дух его творческой натуры, волновавшие его драматические нравственные коллизии. Резким контрастом ранним, спокойным и ясным живописным работам стала уже его первая большая графическая серия — 15 гравюр на дереве на темы апокалипсиса (1498). В своих гравюрах Дюрер в гораздо большей мере, чем в живописных работах, опирается на чисто немецкие традиции, проявляющиеся в чрезмерной экспрессии образов, напряженности резких, угловатых движений, ритме ломающихся складок, стремительных, клубящихся линий.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Заслуги Дюрера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Дюрер революционизировал североевропейское искусство, объединив опыт нидерландской и итальянской живописи. Многосторонность устремлений проявилась и в теоретических трудах Дюрера (“Руководство к измерению...”, 1525; “Четыре книги о пропорциях человека”, 1528). Художественные искания Дюрера завершила картина “Четыре апостола” (1526, Старая пинакотека, Мюнхен), в которой воплощены четыре характера-темперамента людей, связанных общим гуманистическим идеалом независимой мысли, силы воли, стойкости в борьбе за справедливость и истину.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Дюрер составил первый в Европе так называемый </a:t>
            </a:r>
            <a:r>
              <a:rPr lang="ru-RU" sz="2400" smtClean="0">
                <a:hlinkClick r:id="rId2" tooltip="Магический квадрат"/>
              </a:rPr>
              <a:t>магический квадрат</a:t>
            </a:r>
            <a:r>
              <a:rPr lang="ru-RU" sz="2400" smtClean="0"/>
              <a:t>, изображённый на его гравюре </a:t>
            </a:r>
            <a:r>
              <a:rPr lang="ru-RU" sz="2400" smtClean="0">
                <a:hlinkClick r:id="rId3" tooltip="Меланхолия (гравюра Дюрера)"/>
              </a:rPr>
              <a:t>«Меланхолия»</a:t>
            </a:r>
            <a:r>
              <a:rPr lang="ru-RU" sz="2400" smtClean="0"/>
              <a:t> (см. </a:t>
            </a:r>
            <a:r>
              <a:rPr lang="ru-RU" sz="2400" smtClean="0">
                <a:hlinkClick r:id="rId4" tooltip="Магический квадрат"/>
              </a:rPr>
              <a:t>Квадрат Альбрехта Дюрера</a:t>
            </a:r>
            <a:r>
              <a:rPr lang="ru-RU" sz="2400" smtClean="0"/>
              <a:t>). Заслуга Дюрера заключается в том, что он сумел так вписать в расчерченный квадрат чи́сла от 1 до 16, что сумма </a:t>
            </a:r>
            <a:r>
              <a:rPr lang="ru-RU" sz="2400" smtClean="0">
                <a:hlinkClick r:id="rId5" tooltip="34"/>
              </a:rPr>
              <a:t>34</a:t>
            </a:r>
            <a:r>
              <a:rPr lang="ru-RU" sz="2400" smtClean="0"/>
              <a:t> получалась не только при сложении чисел по вертикали, горизонтали и диагонали, но и во всех четырех четвертях, в центральном четырехугольнике и даже при сложении четырех угловых клеток. Также Дюрер сумел заключить в таблицу год создания гравюры «Меланхолия» (</a:t>
            </a:r>
            <a:r>
              <a:rPr lang="ru-RU" sz="2400" smtClean="0">
                <a:hlinkClick r:id="rId6" tooltip="1514"/>
              </a:rPr>
              <a:t>1514</a:t>
            </a:r>
            <a:r>
              <a:rPr lang="ru-RU" sz="2400" smtClean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484</Words>
  <Application>Microsoft Office PowerPoint</Application>
  <PresentationFormat>Экран (4:3)</PresentationFormat>
  <Paragraphs>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Рисунки </vt:lpstr>
      <vt:lpstr>Творческая зрелость. Живопись 1494-1514 </vt:lpstr>
      <vt:lpstr>Портреты и автопортреты </vt:lpstr>
      <vt:lpstr>Гравюры </vt:lpstr>
      <vt:lpstr>Заслуги Дюрера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Альбрехт Дюрер</dc:title>
  <dc:creator>Admin</dc:creator>
  <cp:lastModifiedBy>User</cp:lastModifiedBy>
  <cp:revision>8</cp:revision>
  <dcterms:created xsi:type="dcterms:W3CDTF">2010-05-04T15:06:04Z</dcterms:created>
  <dcterms:modified xsi:type="dcterms:W3CDTF">2015-04-14T21:40:34Z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00080062190000000000010243100207f6000400038000</vt:lpwstr>
  </property>
</Properties>
</file>