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81" r:id="rId2"/>
    <p:sldId id="257" r:id="rId3"/>
    <p:sldId id="265" r:id="rId4"/>
    <p:sldId id="264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8" r:id="rId13"/>
    <p:sldId id="269" r:id="rId14"/>
    <p:sldId id="270" r:id="rId15"/>
    <p:sldId id="274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82" r:id="rId24"/>
  </p:sldIdLst>
  <p:sldSz cx="9144000" cy="6858000" type="screen4x3"/>
  <p:notesSz cx="6858000" cy="9144000"/>
  <p:defaultTextStyle>
    <a:defPPr>
      <a:defRPr lang="be-B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9" autoAdjust="0"/>
    <p:restoredTop sz="94660"/>
  </p:normalViewPr>
  <p:slideViewPr>
    <p:cSldViewPr>
      <p:cViewPr varScale="1">
        <p:scale>
          <a:sx n="106" d="100"/>
          <a:sy n="106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C2238-C1B9-4D27-B847-D4281A3944CD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18713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75335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445674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462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48585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777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43164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440622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642017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5F48D-079C-42E5-AB3B-AF56F9015D92}" type="slidenum">
              <a:rPr lang="be-BY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2197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FC119-5E43-43B5-84B8-7FBF26D37568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4211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494DF-BDA2-4B14-A759-E779AF00E90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99095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BD80-B374-4B42-B23C-6040BD08D29E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60557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28D98-AD53-448F-BCDE-5DF64CC86943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86708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E81D6-DD9A-438C-8DEE-DF5F9CB94BCB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429243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97880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9D662-CC5C-4160-8C11-610FA7D2B4BB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78223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2E539-8338-46B9-BE28-4A0E2FF5224D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07153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373D6E5-4FBE-43E8-B95B-BCC8076E2CEA}" type="slidenum">
              <a:rPr lang="be-BY" smtClean="0"/>
              <a:pPr>
                <a:defRPr/>
              </a:pPr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495514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60648"/>
            <a:ext cx="7772400" cy="410445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ahnschrift SemiBold SemiConden" panose="020B0502040204020203" pitchFamily="34" charset="0"/>
              </a:rPr>
              <a:t/>
            </a:r>
            <a:br>
              <a:rPr lang="ru-RU" sz="3600" dirty="0" smtClean="0">
                <a:latin typeface="Bahnschrift SemiBold SemiConden" panose="020B0502040204020203" pitchFamily="34" charset="0"/>
              </a:rPr>
            </a:br>
            <a:r>
              <a:rPr lang="ru-RU" sz="4000" dirty="0" smtClean="0">
                <a:latin typeface="Bahnschrift SemiBold SemiConden" panose="020B0502040204020203" pitchFamily="34" charset="0"/>
              </a:rPr>
              <a:t> </a:t>
            </a:r>
            <a:r>
              <a:rPr lang="ru-RU" sz="4000" dirty="0" smtClean="0">
                <a:latin typeface="Bahnschrift SemiBold SemiConden" panose="020B0502040204020203" pitchFamily="34" charset="0"/>
              </a:rPr>
              <a:t>Первая </a:t>
            </a:r>
            <a:r>
              <a:rPr lang="ru-RU" sz="4000" dirty="0" smtClean="0">
                <a:latin typeface="Bahnschrift SemiBold SemiConden" panose="020B0502040204020203" pitchFamily="34" charset="0"/>
              </a:rPr>
              <a:t>помощь при обморожении</a:t>
            </a:r>
            <a:r>
              <a:rPr lang="ru-RU" sz="4000" dirty="0">
                <a:latin typeface="Bahnschrift SemiBold SemiConden" panose="020B0502040204020203" pitchFamily="34" charset="0"/>
              </a:rPr>
              <a:t/>
            </a:r>
            <a:br>
              <a:rPr lang="ru-RU" sz="4000" dirty="0">
                <a:latin typeface="Bahnschrift SemiBold SemiConden" panose="020B0502040204020203" pitchFamily="34" charset="0"/>
              </a:rPr>
            </a:br>
            <a:endParaRPr lang="ru-RU" sz="40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6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10" y="249238"/>
            <a:ext cx="6554867" cy="1524000"/>
          </a:xfrm>
        </p:spPr>
        <p:txBody>
          <a:bodyPr/>
          <a:lstStyle/>
          <a:p>
            <a:pPr eaLnBrk="1" hangingPunct="1"/>
            <a:r>
              <a:rPr lang="ru-RU" dirty="0" smtClean="0"/>
              <a:t>При </a:t>
            </a:r>
            <a:r>
              <a:rPr lang="ru-RU" b="1" dirty="0" smtClean="0"/>
              <a:t>обморожении </a:t>
            </a:r>
            <a:r>
              <a:rPr lang="ru-RU" b="1" dirty="0" err="1" smtClean="0"/>
              <a:t>I</a:t>
            </a:r>
            <a:r>
              <a:rPr lang="ru-RU" b="1" dirty="0" smtClean="0"/>
              <a:t> степени</a:t>
            </a:r>
            <a:r>
              <a:rPr lang="ru-RU" dirty="0" smtClean="0"/>
              <a:t> </a:t>
            </a:r>
            <a:endParaRPr lang="be-BY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24050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охлаждённые участки следует согреть до покраснения тёплыми руками, лёгким массажем, растираниями шерстяной тканью, дыханием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наложить ватно-марлевую повязку.</a:t>
            </a:r>
            <a:endParaRPr lang="be-BY" dirty="0" smtClean="0"/>
          </a:p>
        </p:txBody>
      </p:sp>
      <p:pic>
        <p:nvPicPr>
          <p:cNvPr id="11268" name="Picture 4" descr="rst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4076700"/>
            <a:ext cx="2857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vosmiobraznaya-povyazka-vokrug-inorodnogo-te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3933825"/>
            <a:ext cx="3816350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При </a:t>
            </a:r>
            <a:r>
              <a:rPr lang="ru-RU" sz="4000" b="1" dirty="0" smtClean="0"/>
              <a:t>обморожении II-IV степени</a:t>
            </a:r>
            <a:r>
              <a:rPr lang="ru-RU" sz="4000" dirty="0" smtClean="0"/>
              <a:t>  </a:t>
            </a:r>
            <a:endParaRPr lang="be-BY" sz="40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Быстрое согревание, массаж или растирание </a:t>
            </a:r>
            <a:r>
              <a:rPr lang="ru-RU" sz="2800" b="1" dirty="0" smtClean="0"/>
              <a:t>делать не следует!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Наложите на поражённую поверхность теплоизолирующую повязку (слой марли, толстый слой ваты, вновь слой марли, а сверху клеёнку или прорезиненную ткань).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Поражённые конечности фиксируют с помощью подручных средств (дощечка, кусок фанеры, плотный картон), накладывая и прибинтовывая их поверх повязки. </a:t>
            </a:r>
            <a:endParaRPr lang="be-BY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Не рекомендуется!</a:t>
            </a:r>
            <a:r>
              <a:rPr lang="ru-RU" dirty="0" smtClean="0"/>
              <a:t> </a:t>
            </a:r>
            <a:endParaRPr lang="be-BY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растирать больных снегом</a:t>
            </a:r>
            <a:r>
              <a:rPr lang="ru-RU" dirty="0" smtClean="0"/>
              <a:t> </a:t>
            </a:r>
          </a:p>
          <a:p>
            <a:pPr eaLnBrk="1" hangingPunct="1"/>
            <a:r>
              <a:rPr lang="ru-RU" b="1" dirty="0" smtClean="0"/>
              <a:t>быстрое отогревание</a:t>
            </a:r>
            <a:r>
              <a:rPr lang="ru-RU" dirty="0" smtClean="0"/>
              <a:t> </a:t>
            </a:r>
          </a:p>
          <a:p>
            <a:pPr eaLnBrk="1" hangingPunct="1"/>
            <a:r>
              <a:rPr lang="ru-RU" b="1" dirty="0" smtClean="0"/>
              <a:t>втирание</a:t>
            </a:r>
            <a:r>
              <a:rPr lang="ru-RU" dirty="0" smtClean="0"/>
              <a:t> масел, жира, растирание спиртом тканей при глубоком обморожении.</a:t>
            </a:r>
            <a:endParaRPr lang="be-B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96254" y="332656"/>
            <a:ext cx="6554867" cy="1524000"/>
          </a:xfrm>
        </p:spPr>
        <p:txBody>
          <a:bodyPr/>
          <a:lstStyle/>
          <a:p>
            <a:pPr eaLnBrk="1" hangingPunct="1"/>
            <a:r>
              <a:rPr lang="ru-RU" b="1" dirty="0" smtClean="0"/>
              <a:t>"Железное" обморожение</a:t>
            </a:r>
            <a:endParaRPr lang="be-BY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В практике встречаются и холодовые травмы, возникающие при соприкосновении теплой кожи с холодным металлическим предметом. </a:t>
            </a:r>
            <a:endParaRPr lang="be-BY" smtClean="0"/>
          </a:p>
        </p:txBody>
      </p:sp>
      <p:pic>
        <p:nvPicPr>
          <p:cNvPr id="15364" name="Picture 4" descr="77ea0486b7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3068638"/>
            <a:ext cx="5400675" cy="36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765175"/>
            <a:ext cx="8362950" cy="53609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К счастью, "железная" рана редко бывает глубокой, но все равно ее надо срочно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продезинфицировать.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промойте ее теплой водой, а затем перекисью водорода.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после этого попытайтесь остановить кровотечение. Хорошо помогает приложенная к ране гемостатическая губка, но можно обойтись и сложенным в несколько раз стерильным бинтом, который нужно как следует прижать и держать до полной остановки кровотечения.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</a:t>
            </a:r>
            <a:r>
              <a:rPr lang="ru-RU" sz="2400" b="1" smtClean="0"/>
              <a:t>Но если рана очень большая, надо срочно обращаться к врачу.</a:t>
            </a:r>
            <a:endParaRPr lang="be-BY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497887" cy="1646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/>
              <a:t>Профилактика переохлаждения и обморожений</a:t>
            </a:r>
            <a:r>
              <a:rPr lang="be-BY" sz="4000" b="1" smtClean="0"/>
              <a:t/>
            </a:r>
            <a:br>
              <a:rPr lang="be-BY" sz="4000" b="1" smtClean="0"/>
            </a:br>
            <a:endParaRPr lang="be-BY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6" descr="images (1)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57350" y="2944019"/>
            <a:ext cx="1638300" cy="1838325"/>
          </a:xfrm>
          <a:noFill/>
        </p:spPr>
      </p:pic>
      <p:sp>
        <p:nvSpPr>
          <p:cNvPr id="184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Не пейте спиртного – алкогольное опьянение (впрочем, как и любое другое) на самом деле вызывает большую потерю тепла, в то же время вызывая иллюзию тепла. </a:t>
            </a:r>
            <a:endParaRPr lang="be-BY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Symbol" pitchFamily="18" charset="2"/>
              <a:buChar char=""/>
            </a:pPr>
            <a:r>
              <a:rPr lang="ru-RU" sz="2800" smtClean="0"/>
              <a:t>Не курите на морозе – курение уменьшает периферийную циркуляцию крови, и таким образом делает конечности более уязвимыми.</a:t>
            </a:r>
          </a:p>
          <a:p>
            <a:pPr eaLnBrk="1" hangingPunct="1"/>
            <a:endParaRPr lang="be-BY" sz="2800" smtClean="0"/>
          </a:p>
        </p:txBody>
      </p:sp>
      <p:pic>
        <p:nvPicPr>
          <p:cNvPr id="19459" name="Picture 4" descr="N13408102013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844675"/>
            <a:ext cx="4319587" cy="368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8229600" cy="2160587"/>
          </a:xfrm>
        </p:spPr>
        <p:txBody>
          <a:bodyPr/>
          <a:lstStyle/>
          <a:p>
            <a:pPr eaLnBrk="1" hangingPunct="1"/>
            <a:r>
              <a:rPr lang="ru-RU" smtClean="0"/>
              <a:t>Носите свободную одежду – это способствует нормальной циркуляции крови. </a:t>
            </a:r>
            <a:endParaRPr lang="be-BY" smtClean="0"/>
          </a:p>
        </p:txBody>
      </p:sp>
      <p:pic>
        <p:nvPicPr>
          <p:cNvPr id="20483" name="Picture 4" descr="photo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349500"/>
            <a:ext cx="58197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6" descr="c927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052513"/>
            <a:ext cx="4122738" cy="4824412"/>
          </a:xfrm>
          <a:noFill/>
        </p:spPr>
      </p:pic>
      <p:sp>
        <p:nvSpPr>
          <p:cNvPr id="21506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ru-RU" sz="2800" smtClean="0"/>
              <a:t>Не выходите на мороз без варежек, шапки и шарфа. Лучший вариант – варежки из влагоотталкивающей и непродуваемой ткани с мехом внутри. </a:t>
            </a:r>
            <a:endParaRPr lang="be-BY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Что такое обморожение?</a:t>
            </a:r>
            <a:endParaRPr lang="be-BY" dirty="0" smtClean="0"/>
          </a:p>
        </p:txBody>
      </p:sp>
      <p:pic>
        <p:nvPicPr>
          <p:cNvPr id="3076" name="Picture 5" descr="3RIA-178906-Preview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205038"/>
            <a:ext cx="4681538" cy="2730500"/>
          </a:xfr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80728"/>
            <a:ext cx="4038600" cy="4525963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be-BY" sz="2400" dirty="0" smtClean="0"/>
              <a:t>    Обморожение представляет собой повреждение какой-либо части тела (вплоть до омертвения) под воздействием низких температур. Чаще всего обморожения возникают в холодное зимнее время при температуре окружающей среды ниже –10oС - –20o 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Symbol" pitchFamily="18" charset="2"/>
              <a:buChar char=""/>
            </a:pPr>
            <a:r>
              <a:rPr lang="ru-RU" smtClean="0"/>
              <a:t>Как только на прогулке вы почувствовали переохлаждение или замерзание конечностей, необходимо как можно скорее зайти в любое теплое место - магазин, кафе, подъезд – для согревания и осмотра потенциально уязвимых для обморожения мест.</a:t>
            </a:r>
          </a:p>
          <a:p>
            <a:pPr eaLnBrk="1" hangingPunct="1"/>
            <a:endParaRPr lang="be-BY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Не мочите кожу – вода проводит тепло значительно лучше воздуха. Не выходите на мороз с влажными волосами после душа. Мокрую одежду и обувь (например, человек упал в воду) необходимо снять, вытереть воду, при возможности одеть в сухую и как можно быстрее доставить человека в тепло. </a:t>
            </a:r>
            <a:endParaRPr lang="be-BY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Наконец, помните, что лучший способ выйти из неприятного положения – это в него не попадать. Если вы не любите экстремальные ощущения, в сильный мороз старайтесь не выходить из дому без особой на то необходимости.</a:t>
            </a:r>
            <a:endParaRPr lang="be-BY" smtClean="0"/>
          </a:p>
        </p:txBody>
      </p:sp>
      <p:pic>
        <p:nvPicPr>
          <p:cNvPr id="24579" name="Picture 4" descr="64150717_The_winter____by_mechtani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500438"/>
            <a:ext cx="3960812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Pervaya-pomoshh-pri-obmorozhen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3500438"/>
            <a:ext cx="4406900" cy="293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96752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 </a:t>
            </a:r>
            <a:r>
              <a:rPr lang="ru-RU" sz="2400" dirty="0" err="1"/>
              <a:t>Артюнина</a:t>
            </a:r>
            <a:r>
              <a:rPr lang="ru-RU" sz="2400" dirty="0"/>
              <a:t>, Г.П., Основы медицинских знаний: здоровье, болезнь и образ жизни./ Г.П. </a:t>
            </a:r>
            <a:r>
              <a:rPr lang="ru-RU" sz="2400" dirty="0" err="1"/>
              <a:t>Артюнина</a:t>
            </a:r>
            <a:r>
              <a:rPr lang="ru-RU" sz="2400" dirty="0"/>
              <a:t>, С.А. </a:t>
            </a:r>
            <a:r>
              <a:rPr lang="ru-RU" sz="2400" dirty="0" err="1"/>
              <a:t>Игнатькова</a:t>
            </a:r>
            <a:r>
              <a:rPr lang="ru-RU" sz="2400" dirty="0"/>
              <a:t> Учебное пособие для высшей школы. – М.: Академический Проект; Фонд «Мир», 2006. – 560 с.</a:t>
            </a:r>
          </a:p>
          <a:p>
            <a:r>
              <a:rPr lang="ru-RU" sz="2400" dirty="0" smtClean="0"/>
              <a:t>2 </a:t>
            </a:r>
            <a:r>
              <a:rPr lang="ru-RU" sz="2400" dirty="0"/>
              <a:t>Основы медицинских знаний: </a:t>
            </a:r>
            <a:r>
              <a:rPr lang="ru-RU" sz="2400" dirty="0" err="1"/>
              <a:t>практ</a:t>
            </a:r>
            <a:r>
              <a:rPr lang="ru-RU" sz="2400" dirty="0"/>
              <a:t>. руководство для студентов/ под ред. З.Т. Бикбулатова.– Челябинск: ИЦ «Уральская академия», 2002. – 40с.</a:t>
            </a:r>
          </a:p>
          <a:p>
            <a:r>
              <a:rPr lang="ru-RU" sz="2400" dirty="0" smtClean="0"/>
              <a:t>3 </a:t>
            </a:r>
            <a:r>
              <a:rPr lang="ru-RU" sz="2400" dirty="0"/>
              <a:t>Основы медицинских знаний: краткий курс лекций / под ред. З.Т. Бикбулатова. – Челябинск: ИЦ «Уральская академия», 2002. – 43 с.</a:t>
            </a:r>
          </a:p>
          <a:p>
            <a:r>
              <a:rPr lang="ru-RU" sz="2400" dirty="0" smtClean="0"/>
              <a:t>4 </a:t>
            </a:r>
            <a:r>
              <a:rPr lang="ru-RU" sz="2400" dirty="0"/>
              <a:t>Фишкин, А.В. Справочник неотложной помощи / А.В. Фишкин. – М.: «Экзамен», 2007. – 352 с.</a:t>
            </a:r>
          </a:p>
        </p:txBody>
      </p:sp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187624" y="0"/>
            <a:ext cx="6554867" cy="1524000"/>
          </a:xfrm>
        </p:spPr>
        <p:txBody>
          <a:bodyPr/>
          <a:lstStyle/>
          <a:p>
            <a:pPr algn="l"/>
            <a:r>
              <a:rPr lang="ru-RU" dirty="0" smtClean="0"/>
              <a:t>Список литературы: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1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5965"/>
            <a:ext cx="6554867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dirty="0" smtClean="0"/>
              <a:t>К обморожению на морозе приводят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endParaRPr lang="be-BY" sz="4000" dirty="0" smtClean="0"/>
          </a:p>
        </p:txBody>
      </p:sp>
      <p:pic>
        <p:nvPicPr>
          <p:cNvPr id="4099" name="Picture 4" descr="shoes_iaec1120745-300x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4143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" descr="3_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412875"/>
            <a:ext cx="3240087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kak_obmanut_golod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5400" y="1557338"/>
            <a:ext cx="27686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67544" y="4229531"/>
            <a:ext cx="734518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А так же вынужденное длительное неподвижное и неудобное положение, предшествующая </a:t>
            </a:r>
            <a:r>
              <a:rPr lang="ru-RU" sz="2000" dirty="0" err="1"/>
              <a:t>холодовая</a:t>
            </a:r>
            <a:r>
              <a:rPr lang="ru-RU" sz="2000" dirty="0"/>
              <a:t> травма, ослабление организма в результате перенесённых заболеваний, потливость ног, хронические заболевания сосудов нижних конечностей и сердечно-сосудистой системы, тяжёлые механические повреждения с кровопотерей, курение.</a:t>
            </a:r>
            <a:r>
              <a:rPr lang="ru-RU" sz="1600" dirty="0"/>
              <a:t> </a:t>
            </a:r>
            <a:endParaRPr lang="be-BY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Степени обморожения</a:t>
            </a:r>
            <a:endParaRPr lang="be-BY" smtClean="0"/>
          </a:p>
        </p:txBody>
      </p:sp>
      <p:pic>
        <p:nvPicPr>
          <p:cNvPr id="5123" name="Picture 6" descr="omz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268413"/>
            <a:ext cx="7416800" cy="51228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836613"/>
            <a:ext cx="8435975" cy="5289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be-BY" b="1" dirty="0" smtClean="0"/>
              <a:t>   Обморожение I степени</a:t>
            </a:r>
            <a:r>
              <a:rPr lang="be-BY" dirty="0" smtClean="0"/>
              <a:t> (наиболее лёгкое) обычно наступает при непродолжительном воздействии холода. Поражённый участок кожи бледный, после согревания покрасневший, в некоторых случаях имеет багрово-красный оттенок; развивается отёк. Омертвения кожи не возникает.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688"/>
            <a:ext cx="8686800" cy="55768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dirty="0" smtClean="0"/>
              <a:t>   Обморожение II степени</a:t>
            </a:r>
            <a:r>
              <a:rPr lang="ru-RU" sz="3600" dirty="0" smtClean="0"/>
              <a:t> возникает при более продолжительном воздействии холода. В начальном периоде имеется побледнение, похолодание, утрата чувствительности, но эти явления наблюдаются при всех степенях обморожения. Поэтому наиболее характерный признак – образование в первые дни после травмы пузырей, наполненных прозрачным содержимым. </a:t>
            </a:r>
            <a:endParaRPr lang="be-BY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981075"/>
            <a:ext cx="8447088" cy="52466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be-BY" dirty="0" smtClean="0"/>
              <a:t>   При </a:t>
            </a:r>
            <a:r>
              <a:rPr lang="be-BY" b="1" dirty="0" smtClean="0"/>
              <a:t>обморожении III степени</a:t>
            </a:r>
            <a:r>
              <a:rPr lang="be-BY" dirty="0" smtClean="0"/>
              <a:t> продолжительность периода холодового воздействия и снижения температуры в тканях увеличивается. Образующиеся в начальном периоде пузыри наполнены кровянистым содержимым, дно их сине-багровое, нечувствительное к раздражениям.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836613"/>
            <a:ext cx="8362950" cy="5289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be-BY" b="1" dirty="0" smtClean="0"/>
              <a:t>   Обморожение IV степени</a:t>
            </a:r>
            <a:r>
              <a:rPr lang="be-BY" dirty="0" smtClean="0"/>
              <a:t> возникает при длительном воздействии холода, снижение температуры в тканях при нём наибольшее. Оно нередко сочетается с обморожением III и даже II степени. Омертвевают все слои мягких тканей, нередко поражаются кости и суставы.</a:t>
            </a:r>
          </a:p>
          <a:p>
            <a:pPr eaLnBrk="1" hangingPunct="1"/>
            <a:endParaRPr lang="be-B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6554867" cy="1524000"/>
          </a:xfrm>
        </p:spPr>
        <p:txBody>
          <a:bodyPr/>
          <a:lstStyle/>
          <a:p>
            <a:pPr eaLnBrk="1" hangingPunct="1"/>
            <a:r>
              <a:rPr lang="ru-RU" sz="4000" b="1" dirty="0" smtClean="0"/>
              <a:t>Первая помощь при обморожениях</a:t>
            </a:r>
            <a:endParaRPr lang="be-BY" sz="40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69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Доставить пострадавшего в ближайшее теплое помещение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Снять промерзшую обувь, носки, перчатки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Срочно вызвать врача</a:t>
            </a:r>
            <a:endParaRPr lang="be-BY" dirty="0" smtClean="0"/>
          </a:p>
        </p:txBody>
      </p:sp>
      <p:pic>
        <p:nvPicPr>
          <p:cNvPr id="10244" name="Picture 5" descr="k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357563"/>
            <a:ext cx="3136900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008bef8e00696e8459e7ba1d95a5f41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4076700"/>
            <a:ext cx="41052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83</TotalTime>
  <Words>500</Words>
  <Application>Microsoft Office PowerPoint</Application>
  <PresentationFormat>Экран (4:3)</PresentationFormat>
  <Paragraphs>46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Bahnschrift SemiBold SemiConden</vt:lpstr>
      <vt:lpstr>Century Gothic</vt:lpstr>
      <vt:lpstr>Symbol</vt:lpstr>
      <vt:lpstr>Wingdings 3</vt:lpstr>
      <vt:lpstr>Сектор</vt:lpstr>
      <vt:lpstr>  Первая помощь при обморожении </vt:lpstr>
      <vt:lpstr>Что такое обморожение?</vt:lpstr>
      <vt:lpstr>К обморожению на морозе приводят: </vt:lpstr>
      <vt:lpstr>Степени обморожения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Первая помощь при обморожениях</vt:lpstr>
      <vt:lpstr>При обморожении I степени </vt:lpstr>
      <vt:lpstr>При обморожении II-IV степени  </vt:lpstr>
      <vt:lpstr>Не рекомендуется! </vt:lpstr>
      <vt:lpstr>"Железное" обморожение</vt:lpstr>
      <vt:lpstr>Презентация PowerPoint</vt:lpstr>
      <vt:lpstr>Профилактика переохлаждения и обморожений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литературы: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 Windows</cp:lastModifiedBy>
  <cp:revision>7</cp:revision>
  <dcterms:created xsi:type="dcterms:W3CDTF">2012-11-21T23:49:19Z</dcterms:created>
  <dcterms:modified xsi:type="dcterms:W3CDTF">2021-02-18T08:51:44Z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341354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