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PT Sans Narrow"/>
      <p:regular r:id="rId19"/>
      <p:bold r:id="rId20"/>
    </p:embeddedFont>
    <p:embeddedFont>
      <p:font typeface="Open Sans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TSansNarrow-bold.fntdata"/><Relationship Id="rId11" Type="http://schemas.openxmlformats.org/officeDocument/2006/relationships/slide" Target="slides/slide6.xml"/><Relationship Id="rId22" Type="http://schemas.openxmlformats.org/officeDocument/2006/relationships/font" Target="fonts/OpenSans-bold.fntdata"/><Relationship Id="rId10" Type="http://schemas.openxmlformats.org/officeDocument/2006/relationships/slide" Target="slides/slide5.xml"/><Relationship Id="rId21" Type="http://schemas.openxmlformats.org/officeDocument/2006/relationships/font" Target="fonts/OpenSans-regular.fntdata"/><Relationship Id="rId13" Type="http://schemas.openxmlformats.org/officeDocument/2006/relationships/slide" Target="slides/slide8.xml"/><Relationship Id="rId24" Type="http://schemas.openxmlformats.org/officeDocument/2006/relationships/font" Target="fonts/OpenSans-boldItalic.fntdata"/><Relationship Id="rId12" Type="http://schemas.openxmlformats.org/officeDocument/2006/relationships/slide" Target="slides/slide7.xml"/><Relationship Id="rId23" Type="http://schemas.openxmlformats.org/officeDocument/2006/relationships/font" Target="fonts/OpenSans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TSansNarrow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24ac9ac7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b24ac9ac7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b24ac9ac7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b24ac9ac7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24ac9ac7b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24ac9ac7b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b24ac9ac7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b24ac9ac7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23e55c975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23e55c97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b23e55c975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b23e55c97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23e55c975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b23e55c975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23e55c97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23e55c97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b23e55c975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b23e55c975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24ac9ac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b24ac9ac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24ac9ac7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24ac9ac7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b24ac9ac7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b24ac9ac7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31.png"/><Relationship Id="rId5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34.png"/><Relationship Id="rId6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26.png"/><Relationship Id="rId7" Type="http://schemas.openxmlformats.org/officeDocument/2006/relationships/hyperlink" Target="https://ru.wikipedia.org/wiki/%D0%A1%D0%BF%D0%B8%D1%81%D0%BE%D0%BA_%D1%81%D0%B0%D0%BC%D1%8B%D1%85_%D0%B2%D1%8B%D1%81%D0%BE%D0%BA%D0%B8%D1%85_%D1%86%D0%B5%D1%80%D0%BA%D0%B2%D0%B5%D0%B9_%D0%BC%D0%B8%D1%80%D0%B0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arzamas.academy/mag/403-fasad" TargetMode="External"/><Relationship Id="rId4" Type="http://schemas.openxmlformats.org/officeDocument/2006/relationships/hyperlink" Target="https://arzamas.academy/authors/177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20.png"/><Relationship Id="rId7" Type="http://schemas.openxmlformats.org/officeDocument/2006/relationships/image" Target="../media/image4.png"/><Relationship Id="rId8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35.png"/><Relationship Id="rId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СРЕДНЕВЕКОВЬЕ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Готический стиль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/>
        </p:nvSpPr>
        <p:spPr>
          <a:xfrm>
            <a:off x="152400" y="152400"/>
            <a:ext cx="2134500" cy="26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Наибольшее количество готических храмов находиться во Франции - более 800 соборов и сотни церквей поменьше. Одни из самых грандиозных :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- соборы Нотр-Дам в Шартре 1145, Нотр-Дам в Реймсе 1211, Нотр-Дам в Амьене 1220, Нотр-Дам в Париже 1163;  капелла Сент-Шапель 1243</a:t>
            </a:r>
            <a:endParaRPr sz="1100"/>
          </a:p>
        </p:txBody>
      </p:sp>
      <p:pic>
        <p:nvPicPr>
          <p:cNvPr id="161" name="Google Shape;16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5525" y="152400"/>
            <a:ext cx="3521000" cy="459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8545" y="152400"/>
            <a:ext cx="3191605" cy="459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2165525" y="4751250"/>
            <a:ext cx="30000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Нотр-Дам в Амьене </a:t>
            </a:r>
            <a:endParaRPr i="1" sz="1000"/>
          </a:p>
        </p:txBody>
      </p:sp>
      <p:sp>
        <p:nvSpPr>
          <p:cNvPr id="164" name="Google Shape;164;p22"/>
          <p:cNvSpPr txBox="1"/>
          <p:nvPr/>
        </p:nvSpPr>
        <p:spPr>
          <a:xfrm>
            <a:off x="5768550" y="4751250"/>
            <a:ext cx="30000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Нотр-Дам в Париже </a:t>
            </a:r>
            <a:endParaRPr i="1" sz="1000"/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309925"/>
            <a:ext cx="1831000" cy="244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/>
        </p:nvSpPr>
        <p:spPr>
          <a:xfrm>
            <a:off x="152400" y="4751250"/>
            <a:ext cx="1830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капелла Сент-Шапель</a:t>
            </a:r>
            <a:endParaRPr i="1"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/>
          <p:nvPr/>
        </p:nvSpPr>
        <p:spPr>
          <a:xfrm>
            <a:off x="0" y="0"/>
            <a:ext cx="2146200" cy="3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В Англии готика имеет свои особености - чуть больше широкая в планировке с акцентом на горизонтальные линии и более усложненная система нервюров , превращающаяся в невероятно сложный орнамент , образующий веера, звезды и сложнейшие сети.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- Собор и Митрополитская Церковь Христа в Кентербери 12-14 вв, - главный англиканский храм страны,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- Собор Девы Марии в Солсбери 1266- чистейший пример английской готики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- Собор Девы Марии в Линкольне 12 в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- Часовня Королевского колледжа в Кембридже, 14 в. — шедевр английской перпендикулярной готики, визитная карточка университета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72" name="Google Shape;172;p23"/>
          <p:cNvPicPr preferRelativeResize="0"/>
          <p:nvPr/>
        </p:nvPicPr>
        <p:blipFill rotWithShape="1">
          <a:blip r:embed="rId3">
            <a:alphaModFix/>
          </a:blip>
          <a:srcRect b="2922" l="0" r="0" t="0"/>
          <a:stretch/>
        </p:blipFill>
        <p:spPr>
          <a:xfrm>
            <a:off x="2424400" y="152400"/>
            <a:ext cx="323865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0650" y="152400"/>
            <a:ext cx="2897474" cy="2391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0650" y="2634395"/>
            <a:ext cx="2897475" cy="234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399" y="2624784"/>
            <a:ext cx="1776400" cy="236854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 txBox="1"/>
          <p:nvPr/>
        </p:nvSpPr>
        <p:spPr>
          <a:xfrm>
            <a:off x="4220100" y="2726075"/>
            <a:ext cx="19569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1.</a:t>
            </a:r>
            <a:r>
              <a:rPr i="1" lang="ru" sz="1000"/>
              <a:t>Собор и Митрополитская </a:t>
            </a:r>
            <a:endParaRPr i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Церковь Христа в Кентербери </a:t>
            </a:r>
            <a:endParaRPr i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2.</a:t>
            </a:r>
            <a:r>
              <a:rPr i="1" lang="ru" sz="1000"/>
              <a:t>Часовня Королевского</a:t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колледжа в Кембридже, </a:t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3.Собор Девы Марии </a:t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в Солсбери </a:t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4.Собор Девы Марии </a:t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в Линкольне </a:t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 txBox="1"/>
          <p:nvPr/>
        </p:nvSpPr>
        <p:spPr>
          <a:xfrm>
            <a:off x="2146200" y="2127375"/>
            <a:ext cx="2589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2146200" y="4495925"/>
            <a:ext cx="2589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5801750" y="2074350"/>
            <a:ext cx="2589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5801750" y="4495925"/>
            <a:ext cx="2589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/>
          <p:nvPr/>
        </p:nvSpPr>
        <p:spPr>
          <a:xfrm>
            <a:off x="0" y="0"/>
            <a:ext cx="30000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В Германии наиболее значительный собор находится в Кельне. Полностью достроить его удалось в 19 веке.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В Италии яркий пример готики - Миланский Собор и палаццо Дожей в Венеции.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В Польше и Великом Княжестве Литовском готика была кирпичной.</a:t>
            </a:r>
            <a:endParaRPr sz="1100"/>
          </a:p>
        </p:txBody>
      </p:sp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75" y="1546800"/>
            <a:ext cx="3239645" cy="30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7375" y="152400"/>
            <a:ext cx="3368151" cy="224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7375" y="2819550"/>
            <a:ext cx="3368150" cy="210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7926" y="152400"/>
            <a:ext cx="2063674" cy="295241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6927925" y="3234125"/>
            <a:ext cx="21528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i="1" lang="ru" sz="1000"/>
              <a:t>Костёл Святой Анны (Вильнюс)</a:t>
            </a:r>
            <a:endParaRPr i="1" sz="1000"/>
          </a:p>
        </p:txBody>
      </p:sp>
      <p:sp>
        <p:nvSpPr>
          <p:cNvPr id="191" name="Google Shape;191;p24"/>
          <p:cNvSpPr txBox="1"/>
          <p:nvPr/>
        </p:nvSpPr>
        <p:spPr>
          <a:xfrm>
            <a:off x="6891775" y="4599150"/>
            <a:ext cx="18315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>
                <a:solidFill>
                  <a:srgbClr val="333333"/>
                </a:solidFill>
                <a:highlight>
                  <a:srgbClr val="F6F6F6"/>
                </a:highlight>
              </a:rPr>
              <a:t>Дворец дожей в Венеции</a:t>
            </a:r>
            <a:endParaRPr i="1" sz="1000">
              <a:solidFill>
                <a:srgbClr val="333333"/>
              </a:solidFill>
              <a:highlight>
                <a:srgbClr val="F6F6F6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A4E57"/>
              </a:solidFill>
              <a:highlight>
                <a:srgbClr val="F6F6F6"/>
              </a:highlight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51475" y="4599150"/>
            <a:ext cx="33009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>
                <a:solidFill>
                  <a:srgbClr val="4D5156"/>
                </a:solidFill>
                <a:highlight>
                  <a:srgbClr val="FFFFFF"/>
                </a:highlight>
              </a:rPr>
              <a:t>Кёльнский собор  занимает </a:t>
            </a:r>
            <a:r>
              <a:rPr i="1" lang="ru" sz="1000">
                <a:solidFill>
                  <a:srgbClr val="202122"/>
                </a:solidFill>
                <a:highlight>
                  <a:srgbClr val="FFFFFF"/>
                </a:highlight>
              </a:rPr>
              <a:t>третье место в </a:t>
            </a:r>
            <a:r>
              <a:rPr i="1" lang="ru" sz="100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списке самых высоких церквей мира</a:t>
            </a:r>
            <a:r>
              <a:rPr i="1" lang="ru" sz="100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i="1" lang="ru" sz="1000">
                <a:solidFill>
                  <a:srgbClr val="4D5156"/>
                </a:solidFill>
                <a:highlight>
                  <a:srgbClr val="FFFFFF"/>
                </a:highlight>
              </a:rPr>
              <a:t>-</a:t>
            </a:r>
            <a:endParaRPr i="1" sz="1000"/>
          </a:p>
        </p:txBody>
      </p:sp>
      <p:sp>
        <p:nvSpPr>
          <p:cNvPr id="193" name="Google Shape;193;p24"/>
          <p:cNvSpPr txBox="1"/>
          <p:nvPr/>
        </p:nvSpPr>
        <p:spPr>
          <a:xfrm>
            <a:off x="3367275" y="2397825"/>
            <a:ext cx="34845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>
                <a:solidFill>
                  <a:srgbClr val="4D5156"/>
                </a:solidFill>
                <a:highlight>
                  <a:srgbClr val="FFFFFF"/>
                </a:highlight>
              </a:rPr>
              <a:t>Мила́нский собо́р (Собор Рождества Девы Марии)</a:t>
            </a:r>
            <a:endParaRPr i="1"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/>
        </p:nvSpPr>
        <p:spPr>
          <a:xfrm>
            <a:off x="0" y="0"/>
            <a:ext cx="2331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Отдельно стоит упомянуть искусство книжной иллюстрации, которое достигло определенного совершенства. </a:t>
            </a:r>
            <a:r>
              <a:rPr b="1" i="1" lang="ru" sz="1100"/>
              <a:t>Часослов герцога Беррийского, выполненный братьями Лимбургами </a:t>
            </a:r>
            <a:r>
              <a:rPr lang="ru" sz="1100"/>
              <a:t>- это не только религиозное, но и светское искусство, так как передают времена года и </a:t>
            </a:r>
            <a:r>
              <a:rPr lang="ru" sz="1100"/>
              <a:t>соответствующие</a:t>
            </a:r>
            <a:r>
              <a:rPr lang="ru" sz="1100"/>
              <a:t> труды и развлечения.</a:t>
            </a:r>
            <a:endParaRPr/>
          </a:p>
        </p:txBody>
      </p:sp>
      <p:pic>
        <p:nvPicPr>
          <p:cNvPr id="199" name="Google Shape;1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125" y="85775"/>
            <a:ext cx="3130800" cy="486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5" y="2212850"/>
            <a:ext cx="1989115" cy="274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0725" y="85775"/>
            <a:ext cx="3052565" cy="486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Готический стиль (12-16 вв.)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66325"/>
            <a:ext cx="4021200" cy="31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latin typeface="Arial"/>
                <a:ea typeface="Arial"/>
                <a:cs typeface="Arial"/>
                <a:sym typeface="Arial"/>
              </a:rPr>
              <a:t>Готический стиль</a:t>
            </a:r>
            <a:r>
              <a:rPr lang="ru" sz="1200">
                <a:latin typeface="Arial"/>
                <a:ea typeface="Arial"/>
                <a:cs typeface="Arial"/>
                <a:sym typeface="Arial"/>
              </a:rPr>
              <a:t> (12-16 века) стал ярким завершением эпохи Средневековья. Зародившись во Франции, проявил себя в Англии, Германии, Италии, Чехии и других странах. Готический стиль легко узнаваем, имеет настолько необычные, впечатляющие формы, что к нему возвращаются и в 19 веке, считая его самым удивительным явлением в истории искусства </a:t>
            </a:r>
            <a:r>
              <a:rPr i="1" lang="ru" sz="1200">
                <a:latin typeface="Arial"/>
                <a:ea typeface="Arial"/>
                <a:cs typeface="Arial"/>
                <a:sym typeface="Arial"/>
              </a:rPr>
              <a:t>(неоготика, исторический стиль).</a:t>
            </a:r>
            <a:r>
              <a:rPr lang="ru" sz="1200"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>
                <a:latin typeface="Arial"/>
                <a:ea typeface="Arial"/>
                <a:cs typeface="Arial"/>
                <a:sym typeface="Arial"/>
              </a:rPr>
              <a:t>Есть несколько трактовок понятия "готический":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>
                <a:latin typeface="Arial"/>
                <a:ea typeface="Arial"/>
                <a:cs typeface="Arial"/>
                <a:sym typeface="Arial"/>
              </a:rPr>
              <a:t> 1) от наименования варварских племен готов,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200">
                <a:latin typeface="Arial"/>
                <a:ea typeface="Arial"/>
                <a:cs typeface="Arial"/>
                <a:sym typeface="Arial"/>
              </a:rPr>
              <a:t> 2) - от немецкого слово "Gott" - бог, стремящийся к богу.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150" y="1152425"/>
            <a:ext cx="2949021" cy="368627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2609850" y="4320600"/>
            <a:ext cx="28623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Лютернаская кирха, Гродно, конец 19 в.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42550" y="152400"/>
            <a:ext cx="2695200" cy="43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latin typeface="Arial"/>
                <a:ea typeface="Arial"/>
                <a:cs typeface="Arial"/>
                <a:sym typeface="Arial"/>
              </a:rPr>
              <a:t>В средневековом строительстве самым главным делом было возведение церквей, и самым проблематичным - возведение огнеупорных перекрытий. Романские своды требовали массивных опор и стен, в которых нельзя было делать большие проемы для окон,  в храмах было достаточно сумрачно. Этот недостаток устранили в эпоху готики - но при этом пришлось полностью изменить традиционную конструкцию храма - идея использовать вместо полуциркульных арок - стрельчатые - и создать каркасную </a:t>
            </a:r>
            <a:r>
              <a:rPr lang="ru" sz="1200">
                <a:latin typeface="Arial"/>
                <a:ea typeface="Arial"/>
                <a:cs typeface="Arial"/>
                <a:sym typeface="Arial"/>
              </a:rPr>
              <a:t>конструкцию</a:t>
            </a:r>
            <a:r>
              <a:rPr lang="ru" sz="1200">
                <a:latin typeface="Arial"/>
                <a:ea typeface="Arial"/>
                <a:cs typeface="Arial"/>
                <a:sym typeface="Arial"/>
              </a:rPr>
              <a:t> совершила революцию в архитектуре.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1713" y="435888"/>
            <a:ext cx="2996726" cy="374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2425" y="435888"/>
            <a:ext cx="2583569" cy="374882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3201725" y="4184700"/>
            <a:ext cx="25836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церковь Сан-Миниато-аль-Монте, Флоренция, романский стиль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6362425" y="4184700"/>
            <a:ext cx="19104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собор Нотр Дам в Реймсе, готический стиль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/>
        </p:nvSpPr>
        <p:spPr>
          <a:xfrm>
            <a:off x="354650" y="0"/>
            <a:ext cx="2629200" cy="48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ru" sz="1200"/>
              <a:t>Стрельчатая арка </a:t>
            </a:r>
            <a:r>
              <a:rPr lang="ru" sz="1200"/>
              <a:t>(соединение двух  боковых частей полукруглой арки - позволяет снять распор с неустойчивых  верхних точек арки, при этом высота свода неизменно увеличивается), </a:t>
            </a:r>
            <a:r>
              <a:rPr b="1" i="1" lang="ru" sz="1200"/>
              <a:t>нервюры</a:t>
            </a:r>
            <a:r>
              <a:rPr lang="ru" sz="1200"/>
              <a:t> (каркасная основа - ребра стрельчатых арок для создания свода), </a:t>
            </a:r>
            <a:r>
              <a:rPr b="1" i="1" lang="ru" sz="1200"/>
              <a:t>контрфорсы</a:t>
            </a:r>
            <a:r>
              <a:rPr lang="ru" sz="1200"/>
              <a:t> (мощные опоры, перпендикулярные стене, забирающие часть нагрузки стен и сводов) и </a:t>
            </a:r>
            <a:r>
              <a:rPr b="1" i="1" lang="ru" sz="1200"/>
              <a:t>аркбутаны</a:t>
            </a:r>
            <a:r>
              <a:rPr lang="ru" sz="1200"/>
              <a:t> (полуарки, через которых перераспределяется нагрузка и давление) стали скелетом новой архитектуры - перераспределяя силы распора, тяжести, толщины стен - новая схема позволила резко увеличить высоту зданий, прорезать стены окнами и осветить внутреннее пространство. </a:t>
            </a:r>
            <a:endParaRPr sz="1200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3850" y="275750"/>
            <a:ext cx="6007749" cy="4499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9213" y="152400"/>
            <a:ext cx="4825127" cy="483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7"/>
          <p:cNvCxnSpPr/>
          <p:nvPr/>
        </p:nvCxnSpPr>
        <p:spPr>
          <a:xfrm flipH="1" rot="10800000">
            <a:off x="8118600" y="1981525"/>
            <a:ext cx="408600" cy="127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" name="Google Shape;97;p17"/>
          <p:cNvSpPr txBox="1"/>
          <p:nvPr/>
        </p:nvSpPr>
        <p:spPr>
          <a:xfrm>
            <a:off x="8218800" y="1703825"/>
            <a:ext cx="10023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аркбутан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8" name="Google Shape;98;p17"/>
          <p:cNvCxnSpPr/>
          <p:nvPr/>
        </p:nvCxnSpPr>
        <p:spPr>
          <a:xfrm flipH="1">
            <a:off x="4572000" y="4209625"/>
            <a:ext cx="747900" cy="43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" name="Google Shape;99;p17"/>
          <p:cNvSpPr txBox="1"/>
          <p:nvPr/>
        </p:nvSpPr>
        <p:spPr>
          <a:xfrm>
            <a:off x="4155675" y="4518025"/>
            <a:ext cx="10716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контрфорс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0" name="Google Shape;100;p17"/>
          <p:cNvCxnSpPr/>
          <p:nvPr/>
        </p:nvCxnSpPr>
        <p:spPr>
          <a:xfrm flipH="1">
            <a:off x="4587375" y="4610550"/>
            <a:ext cx="1904400" cy="3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" name="Google Shape;101;p17"/>
          <p:cNvCxnSpPr/>
          <p:nvPr/>
        </p:nvCxnSpPr>
        <p:spPr>
          <a:xfrm>
            <a:off x="4317575" y="3700775"/>
            <a:ext cx="285300" cy="96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Google Shape;102;p17"/>
          <p:cNvCxnSpPr/>
          <p:nvPr/>
        </p:nvCxnSpPr>
        <p:spPr>
          <a:xfrm flipH="1" rot="10800000">
            <a:off x="7000625" y="986925"/>
            <a:ext cx="825000" cy="205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Google Shape;103;p17"/>
          <p:cNvCxnSpPr/>
          <p:nvPr/>
        </p:nvCxnSpPr>
        <p:spPr>
          <a:xfrm flipH="1" rot="10800000">
            <a:off x="7147125" y="971500"/>
            <a:ext cx="686100" cy="305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" name="Google Shape;104;p17"/>
          <p:cNvSpPr txBox="1"/>
          <p:nvPr/>
        </p:nvSpPr>
        <p:spPr>
          <a:xfrm>
            <a:off x="7193400" y="693900"/>
            <a:ext cx="14109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стрельчатая арка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5" name="Google Shape;105;p17"/>
          <p:cNvCxnSpPr/>
          <p:nvPr/>
        </p:nvCxnSpPr>
        <p:spPr>
          <a:xfrm flipH="1" rot="10800000">
            <a:off x="4672225" y="1996775"/>
            <a:ext cx="3839700" cy="47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" name="Google Shape;106;p17"/>
          <p:cNvCxnSpPr/>
          <p:nvPr/>
        </p:nvCxnSpPr>
        <p:spPr>
          <a:xfrm rot="10800000">
            <a:off x="5597325" y="971525"/>
            <a:ext cx="778800" cy="199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" name="Google Shape;107;p17"/>
          <p:cNvSpPr txBox="1"/>
          <p:nvPr/>
        </p:nvSpPr>
        <p:spPr>
          <a:xfrm>
            <a:off x="5192675" y="693900"/>
            <a:ext cx="8250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нервюры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9525" y="306550"/>
            <a:ext cx="2253700" cy="1690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7"/>
          <p:cNvCxnSpPr>
            <a:endCxn id="107" idx="1"/>
          </p:cNvCxnSpPr>
          <p:nvPr/>
        </p:nvCxnSpPr>
        <p:spPr>
          <a:xfrm>
            <a:off x="3608375" y="639900"/>
            <a:ext cx="1584300" cy="23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0" name="Google Shape;11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950" y="306544"/>
            <a:ext cx="1584300" cy="211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950" y="2529975"/>
            <a:ext cx="3226332" cy="2419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17"/>
          <p:cNvCxnSpPr/>
          <p:nvPr/>
        </p:nvCxnSpPr>
        <p:spPr>
          <a:xfrm flipH="1" rot="10800000">
            <a:off x="1141075" y="4656800"/>
            <a:ext cx="3454200" cy="15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17"/>
          <p:cNvCxnSpPr>
            <a:stCxn id="111" idx="3"/>
          </p:cNvCxnSpPr>
          <p:nvPr/>
        </p:nvCxnSpPr>
        <p:spPr>
          <a:xfrm flipH="1" rot="10800000">
            <a:off x="3405282" y="2019950"/>
            <a:ext cx="5114400" cy="171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7"/>
          <p:cNvCxnSpPr>
            <a:endCxn id="107" idx="1"/>
          </p:cNvCxnSpPr>
          <p:nvPr/>
        </p:nvCxnSpPr>
        <p:spPr>
          <a:xfrm>
            <a:off x="1318475" y="863400"/>
            <a:ext cx="3874200" cy="1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/>
        </p:nvSpPr>
        <p:spPr>
          <a:xfrm>
            <a:off x="152350" y="3649375"/>
            <a:ext cx="8535000" cy="9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/>
              <a:t>Технология изготовления витражей позволила впустить цвет в интерьер и создать иллюзию сокровищницы, полной драгоценностей. </a:t>
            </a:r>
            <a:r>
              <a:rPr b="1" lang="ru" sz="1100"/>
              <a:t>Витражи</a:t>
            </a:r>
            <a:r>
              <a:rPr lang="ru" sz="1100"/>
              <a:t> в готическом храме играют одну из ключевых ролей - фактически, они заменяют живопись, так как места для фресок не осталось.</a:t>
            </a:r>
            <a:endParaRPr sz="11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041801" cy="312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4319025" y="3270450"/>
            <a:ext cx="39090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solidFill>
                  <a:srgbClr val="11111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Часовня Королевского колледжа в Кембридже, Англия.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9025" y="152400"/>
            <a:ext cx="4675923" cy="312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152350" y="3273575"/>
            <a:ext cx="40419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Сент-Шапель (Королевская часовня), Париж, Франция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347850" y="0"/>
            <a:ext cx="2072100" cy="48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Насыщенный архитектурный и </a:t>
            </a:r>
            <a:r>
              <a:rPr b="1" i="1" lang="ru" sz="1100"/>
              <a:t>скульптурный декор </a:t>
            </a:r>
            <a:r>
              <a:rPr lang="ru" sz="1100"/>
              <a:t>превратил церковь в каменную Библию. Скульптура играла огромную роль в создании образа готического собора. Во Франции она оформляла в основном его наружные стены, вместе с архитектурными элементами выражает движение здания ввысь. Так, в соборе Нотр-Дам в Реймсе - более 2300 скульптур, а в соборе Нотр-Дам в Шартре (фактически сохранился в первоначальном виде)  насчитывается около 10 000 скульптурных изображений из камня и стекла.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***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 u="sng">
                <a:solidFill>
                  <a:schemeClr val="hlink"/>
                </a:solidFill>
                <a:hlinkClick r:id="rId3"/>
              </a:rPr>
              <a:t>“О чем рассказывает фасад готического собора”</a:t>
            </a:r>
            <a:r>
              <a:rPr i="1" lang="ru" sz="1100"/>
              <a:t> </a:t>
            </a:r>
            <a:r>
              <a:rPr i="1" lang="ru" sz="11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4"/>
              </a:rPr>
              <a:t>Анастасия Егорова</a:t>
            </a:r>
            <a:r>
              <a:rPr lang="ru" sz="1100"/>
              <a:t> - </a:t>
            </a:r>
            <a:r>
              <a:rPr i="1" lang="ru" sz="1100"/>
              <a:t>статья о скульптурном декоре готических храмов</a:t>
            </a:r>
            <a:endParaRPr i="1"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7950" y="152400"/>
            <a:ext cx="3194175" cy="25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7950" y="2772250"/>
            <a:ext cx="3926635" cy="215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7425" y="152400"/>
            <a:ext cx="3194175" cy="21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8835" y="2372975"/>
            <a:ext cx="2192753" cy="2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>
            <a:off x="5847225" y="2198025"/>
            <a:ext cx="8265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собор </a:t>
            </a:r>
            <a:r>
              <a:rPr i="1" lang="ru" sz="1000"/>
              <a:t>Нотр-Дам</a:t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в Реймсе</a:t>
            </a:r>
            <a:endParaRPr i="1"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 rotWithShape="1">
          <a:blip r:embed="rId3">
            <a:alphaModFix/>
          </a:blip>
          <a:srcRect b="0" l="9056" r="7470" t="0"/>
          <a:stretch/>
        </p:blipFill>
        <p:spPr>
          <a:xfrm>
            <a:off x="229425" y="152400"/>
            <a:ext cx="2619849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3800" y="152400"/>
            <a:ext cx="3165400" cy="23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1625" y="152400"/>
            <a:ext cx="2619850" cy="3772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1675" y="2586297"/>
            <a:ext cx="3207525" cy="240480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6361600" y="3836600"/>
            <a:ext cx="26199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latin typeface="Times New Roman"/>
                <a:ea typeface="Times New Roman"/>
                <a:cs typeface="Times New Roman"/>
                <a:sym typeface="Times New Roman"/>
              </a:rPr>
              <a:t>собор Нотр Дам в Шартре.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2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Собор сохранился с конца XIII века до наших дней практически в первоначальном виде. Он избежал разрушений и ограблений во времена революций и войн.</a:t>
            </a:r>
            <a:endParaRPr i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/>
        </p:nvSpPr>
        <p:spPr>
          <a:xfrm>
            <a:off x="0" y="0"/>
            <a:ext cx="2257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100"/>
              <a:t>Архитектурный декор в готическом стиле </a:t>
            </a:r>
            <a:r>
              <a:rPr lang="ru" sz="1100"/>
              <a:t>играет особую роль - он стилистически узнаваем, имеет конструктивное и символическое значение: </a:t>
            </a:r>
            <a:r>
              <a:rPr b="1" i="1" lang="ru" sz="1100"/>
              <a:t>пинакль</a:t>
            </a:r>
            <a:r>
              <a:rPr lang="ru" sz="1100"/>
              <a:t> - это остроконечная башенка, которую устанавливали на вершину контрфорса,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100"/>
              <a:t>роза </a:t>
            </a:r>
            <a:r>
              <a:rPr lang="ru" sz="1100"/>
              <a:t>- круглое витражное окно, символизирующее сердце Христа, 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/>
              <a:t>узкие с</a:t>
            </a:r>
            <a:r>
              <a:rPr b="1" i="1" lang="ru" sz="1100"/>
              <a:t>трельчатые арки-окна</a:t>
            </a:r>
            <a:r>
              <a:rPr lang="ru" sz="1100"/>
              <a:t> с различным заполнением вершины - </a:t>
            </a:r>
            <a:r>
              <a:rPr i="1" lang="ru" sz="1100"/>
              <a:t>трилистник, крестоцвет, сетка</a:t>
            </a:r>
            <a:r>
              <a:rPr lang="ru" sz="1100"/>
              <a:t> и тд. ,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100"/>
              <a:t>вимперг</a:t>
            </a:r>
            <a:r>
              <a:rPr lang="ru" sz="1100"/>
              <a:t> - стрельчатое завершение портала или окна для увеличения высоты,</a:t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100"/>
              <a:t>краббы</a:t>
            </a:r>
            <a:r>
              <a:rPr lang="ru" sz="1100"/>
              <a:t> - элементы в виде закрученных листьев, почек для большей декоративности пинаклей и вимперогов и т.д.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 rotWithShape="1">
          <a:blip r:embed="rId3">
            <a:alphaModFix/>
          </a:blip>
          <a:srcRect b="0" l="15832" r="7013" t="5114"/>
          <a:stretch/>
        </p:blipFill>
        <p:spPr>
          <a:xfrm>
            <a:off x="2405250" y="98275"/>
            <a:ext cx="1709549" cy="280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5250" y="3199825"/>
            <a:ext cx="1709550" cy="17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1000" y="98275"/>
            <a:ext cx="3045705" cy="45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2899" y="130200"/>
            <a:ext cx="1672975" cy="223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83380" y="2702949"/>
            <a:ext cx="1602495" cy="216710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/>
        </p:nvSpPr>
        <p:spPr>
          <a:xfrm>
            <a:off x="2405250" y="2820325"/>
            <a:ext cx="1201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пинакль</a:t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роза</a:t>
            </a:r>
            <a:endParaRPr i="1" sz="1000"/>
          </a:p>
        </p:txBody>
      </p:sp>
      <p:sp>
        <p:nvSpPr>
          <p:cNvPr id="154" name="Google Shape;154;p21"/>
          <p:cNvSpPr txBox="1"/>
          <p:nvPr/>
        </p:nvSpPr>
        <p:spPr>
          <a:xfrm>
            <a:off x="4191000" y="4610650"/>
            <a:ext cx="21663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готические стрельчатые арки </a:t>
            </a:r>
            <a:endParaRPr i="1" sz="1000"/>
          </a:p>
        </p:txBody>
      </p:sp>
      <p:sp>
        <p:nvSpPr>
          <p:cNvPr id="155" name="Google Shape;155;p21"/>
          <p:cNvSpPr txBox="1"/>
          <p:nvPr/>
        </p:nvSpPr>
        <p:spPr>
          <a:xfrm>
            <a:off x="7312900" y="2340750"/>
            <a:ext cx="8796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вимперг</a:t>
            </a:r>
            <a:endParaRPr i="1" sz="1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000"/>
              <a:t>крабб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