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T Sans Narrow"/>
      <p:regular r:id="rId18"/>
      <p:bold r:id="rId19"/>
    </p:embeddedFont>
    <p:embeddedFont>
      <p:font typeface="Open Sa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regular.fntdata"/><Relationship Id="rId11" Type="http://schemas.openxmlformats.org/officeDocument/2006/relationships/slide" Target="slides/slide6.xml"/><Relationship Id="rId22" Type="http://schemas.openxmlformats.org/officeDocument/2006/relationships/font" Target="fonts/OpenSans-italic.fntdata"/><Relationship Id="rId10" Type="http://schemas.openxmlformats.org/officeDocument/2006/relationships/slide" Target="slides/slide5.xml"/><Relationship Id="rId21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TSansNarrow-bold.fntdata"/><Relationship Id="rId6" Type="http://schemas.openxmlformats.org/officeDocument/2006/relationships/slide" Target="slides/slide1.xml"/><Relationship Id="rId18" Type="http://schemas.openxmlformats.org/officeDocument/2006/relationships/font" Target="fonts/PTSansNarrow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20ad97a0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b20ad97a0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20ad97a07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20ad97a07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20ad97a0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b20ad97a0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20ad97a0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20ad97a0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20ad97a0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20ad97a0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20ad97a0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20ad97a0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20ad97a0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20ad97a0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20ad97a0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20ad97a0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20ad97a07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20ad97a0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20ad97a07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20ad97a0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20ad97a07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b20ad97a07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hyperlink" Target="https://ru.wikipedia.org/wiki/%D0%9B%D0%B0%D0%B0%D1%85%D1%81%D0%BA%D0%BE%D0%B5_%D0%B0%D0%B1%D0%B1%D0%B0%D1%82%D1%81%D1%82%D0%B2%D0%BE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hyperlink" Target="https://ru.wikipedia.org/wiki/%D0%A0%D1%83%D0%BA%D0%BE%D0%BF%D0%B8%D1%81%D1%8C" TargetMode="External"/><Relationship Id="rId6" Type="http://schemas.openxmlformats.org/officeDocument/2006/relationships/hyperlink" Target="https://ru.wikipedia.org/wiki/%D0%9C%D0%B8%D0%BD%D0%B8%D0%B0%D1%82%D1%8E%D1%80%D0%B0" TargetMode="External"/><Relationship Id="rId7" Type="http://schemas.openxmlformats.org/officeDocument/2006/relationships/hyperlink" Target="https://ru.wikipedia.org/wiki/%D0%9E%D1%80%D0%BD%D0%B0%D0%BC%D0%B5%D0%BD%D1%82" TargetMode="External"/><Relationship Id="rId8" Type="http://schemas.openxmlformats.org/officeDocument/2006/relationships/hyperlink" Target="https://ru.wikipedia.org/wiki/%D0%A1%D1%80%D0%B5%D0%B4%D0%BD%D0%B5%D0%B2%D0%B5%D0%BA%D0%BE%D0%B2%D1%8C%D0%B5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Средневековье. 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Раннее средневековье и романский стиль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311700" y="263400"/>
            <a:ext cx="3440400" cy="43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Романским стиль назван из-за подражания римской архитектуре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прежде всего арочным конструкциям - был первым стилем, распространившимся по всей католической Европе, от Дании до Сицилии и проявился в строительстве церквей и монастырских комплексов. Именно там находились сохранившиеся античные литературные источники и записи. Также распространению римских традиций способствовали строительные артели монахов, которые накапливали и развивали опыт строительства больших зданий, путешествуя из города в город. 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Но толчок стремительному развитию архитектуры дало приближение 1000 года - как тогда полагали - конца света, и спасти душу можно было лишь в храме. Храмы строились повсеместно, давая возможность развивать искусство архитектуры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(собор Успения Пресвятой Девы Марии и компанила в Пизе - 1063, церковь Санкт Михаэль в Хильдесхейме 1001, церковь Нотр Дам -ля- Гранд в Пуатье 1086).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2450" y="263400"/>
            <a:ext cx="5087099" cy="38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3904500" y="4141375"/>
            <a:ext cx="50430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latin typeface="Times New Roman"/>
                <a:ea typeface="Times New Roman"/>
                <a:cs typeface="Times New Roman"/>
                <a:sym typeface="Times New Roman"/>
              </a:rPr>
              <a:t>собор Успения Пресвятой Девы Марии и компанила в Пизе , 1063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69024" cy="28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152400" y="2997300"/>
            <a:ext cx="33555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latin typeface="Times New Roman"/>
                <a:ea typeface="Times New Roman"/>
                <a:cs typeface="Times New Roman"/>
                <a:sym typeface="Times New Roman"/>
              </a:rPr>
              <a:t>церковь Санкт Михаэль в Хильдесхейме , 1001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9275" y="152400"/>
            <a:ext cx="4092324" cy="32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4899275" y="3472500"/>
            <a:ext cx="3753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latin typeface="Times New Roman"/>
                <a:ea typeface="Times New Roman"/>
                <a:cs typeface="Times New Roman"/>
                <a:sym typeface="Times New Roman"/>
              </a:rPr>
              <a:t>церковь Нотр Дам -ля- Гранд в Пуатье,  1086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172350" y="3781750"/>
            <a:ext cx="87993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0" y="0"/>
            <a:ext cx="3996300" cy="4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Основные типы строения храмов - базилика и купольная базилика, на углах фасада возводились башни, башня большего размера возводилась на средокрестии (</a:t>
            </a:r>
            <a:r>
              <a:rPr b="1" i="1" lang="ru" sz="1100"/>
              <a:t>собор в Вормсе 11 в. , церковь Святого Петра и святого Павла в монастыре Клюни 7-11 вв</a:t>
            </a:r>
            <a:r>
              <a:rPr lang="ru" sz="1100"/>
              <a:t>..) . Внутренняя структура храма усложнилась и потребовала дополнительных зон - так появились отдельные капеллы, где хранились останки святых. Из-за стремления сделать здания выше толщина стен была достаточно большая, что вынудило делать не только дополнительные опорные конструкции в виде апсид или других объемов , но и перспективные входные арки-порталы. Их декорировали скульптурой.</a:t>
            </a:r>
            <a:r>
              <a:rPr lang="ru" sz="1100"/>
              <a:t>Уже с 11 века декор внешних стен скульптурными группами становится нормой - рельефы чаще всего находились на западном фасаде, где располагались вокруг порталов (чаще всего вход украшался темой Страшного суда) или размещались по поверхности фасада в аркатурных рядах.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100"/>
              <a:t>Живопись романского периода, к сожалению, сохранилась плохо. В большинстве своем - это или орнаментальное украшение, или росписи и мозаики в византийском стиле.</a:t>
            </a:r>
            <a:endParaRPr sz="110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000" y="2387400"/>
            <a:ext cx="3188749" cy="23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4338900" y="4378250"/>
            <a:ext cx="14841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latin typeface="Times New Roman"/>
                <a:ea typeface="Times New Roman"/>
                <a:cs typeface="Times New Roman"/>
                <a:sym typeface="Times New Roman"/>
              </a:rPr>
              <a:t>собор в Вормсе 11 в.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1375" y="85800"/>
            <a:ext cx="3112000" cy="211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/>
        </p:nvSpPr>
        <p:spPr>
          <a:xfrm>
            <a:off x="4111775" y="1309975"/>
            <a:ext cx="1749600" cy="8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latin typeface="Times New Roman"/>
                <a:ea typeface="Times New Roman"/>
                <a:cs typeface="Times New Roman"/>
                <a:sym typeface="Times New Roman"/>
              </a:rPr>
              <a:t>церковь Святого Петра и святого Павла в монастыре Клюни 7-11 вв</a:t>
            </a:r>
            <a:r>
              <a:rPr lang="ru" sz="1100">
                <a:latin typeface="Times New Roman"/>
                <a:ea typeface="Times New Roman"/>
                <a:cs typeface="Times New Roman"/>
                <a:sym typeface="Times New Roman"/>
              </a:rPr>
              <a:t>..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62232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Раннее Средневековье 5-9 вв. н.э.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44175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После падения Рима в 476 году закончилась история Западной Римской империи и начался период Средневековья. Более 1000 лет называли Темными временами - так как большинство достижений Античности были уничтожены или забыты. 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Раннее Средневековье - 5-9 века нашей эры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время постоянных войн и становления новых государств - самым большим - Франкским - управляли династии Меровингов и Каролингов (Карл Великий, мечтавший возродить Римскую империю, пригласил в город-столицу Ахен- лучших поэтов, музыкантов, художников и архитекторов. Но даже тогда строительство в большей степени велось по принципу - разобрали старую постройку - собрали на новом месте. Наиболее значительная постройка - 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королевская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капелла (сохранившаяся часть королевского дворца) в Ахене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805 г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.- построена по византийским образцам).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6400" y="1266325"/>
            <a:ext cx="4110001" cy="30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Королевская капелла в Ахене 806г. н.э.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4825"/>
            <a:ext cx="5206753" cy="36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1553" y="1304825"/>
            <a:ext cx="2457518" cy="368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282100" y="259825"/>
            <a:ext cx="2611500" cy="44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этот период не было создано сколь-нибудь значительных памятников, однако предметы художественного ремесла -ковки, резьбы - были сделаны на высоком уровне, с использованием весьма сложного</a:t>
            </a:r>
            <a:r>
              <a:rPr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зооморфного (звериного) и </a:t>
            </a:r>
            <a:r>
              <a:rPr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плетеного</a:t>
            </a:r>
            <a:r>
              <a:rPr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орнамента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Художественное ремесло касалось и рукописных книг - чаще всего это были Библия или другие священные писания. Буквицы и иллюстрации (из называли 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миниатюры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из-за используемой красной краски "миниум") достигали весьмы высокого художественного уровня -особенно выделяется ирландская школа со сложным орнаментом. Так как создание такой книги было достаточно длительным и трудоемким, стоимость их была очень велика. 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450" y="115400"/>
            <a:ext cx="3200199" cy="23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5621450" y="2427450"/>
            <a:ext cx="25638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02122"/>
                </a:solidFill>
                <a:highlight>
                  <a:srgbClr val="F8F9FA"/>
                </a:highlight>
              </a:rPr>
              <a:t>Резной орнамент из </a:t>
            </a:r>
            <a:r>
              <a:rPr lang="ru" sz="950">
                <a:solidFill>
                  <a:srgbClr val="0B0080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Лаахского аббатства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3000" y="152399"/>
            <a:ext cx="2201025" cy="214514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3083000" y="2316325"/>
            <a:ext cx="15498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Open Sans"/>
                <a:ea typeface="Open Sans"/>
                <a:cs typeface="Open Sans"/>
                <a:sym typeface="Open Sans"/>
              </a:rPr>
              <a:t>Орнамент викингов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2175" y="2748825"/>
            <a:ext cx="2819465" cy="19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3000" y="2754338"/>
            <a:ext cx="2563800" cy="191185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4799975" y="4704475"/>
            <a:ext cx="27579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Open Sans"/>
                <a:ea typeface="Open Sans"/>
                <a:cs typeface="Open Sans"/>
                <a:sym typeface="Open Sans"/>
              </a:rPr>
              <a:t>Средневековые миниатюры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900" y="108000"/>
            <a:ext cx="3653557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482" y="108000"/>
            <a:ext cx="3633807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0" y="0"/>
            <a:ext cx="1361700" cy="45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300">
                <a:latin typeface="Times New Roman"/>
                <a:ea typeface="Times New Roman"/>
                <a:cs typeface="Times New Roman"/>
                <a:sym typeface="Times New Roman"/>
              </a:rPr>
              <a:t>Келлская </a:t>
            </a:r>
            <a:endParaRPr b="1" i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ru" sz="1300">
                <a:latin typeface="Times New Roman"/>
                <a:ea typeface="Times New Roman"/>
                <a:cs typeface="Times New Roman"/>
                <a:sym typeface="Times New Roman"/>
              </a:rPr>
              <a:t>книга</a:t>
            </a:r>
            <a:endParaRPr b="1" i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i="1" lang="ru" sz="1200" u="sng">
                <a:solidFill>
                  <a:srgbClr val="0B008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рукописная книга</a:t>
            </a:r>
            <a:r>
              <a:rPr i="1" lang="ru" sz="12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созданная ирландскими (кельтскими) монахами примерно в 800 году. Это одна из самых щедро украшенных изящными </a:t>
            </a:r>
            <a:r>
              <a:rPr i="1" lang="ru" sz="120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миниатюрами</a:t>
            </a:r>
            <a:r>
              <a:rPr i="1" lang="ru" sz="12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i="1" lang="ru" sz="120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орнаментами</a:t>
            </a:r>
            <a:r>
              <a:rPr i="1" lang="ru" sz="12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ru" sz="120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средневековых</a:t>
            </a:r>
            <a:r>
              <a:rPr i="1" lang="ru" sz="12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рукописей среди всех дошедших до наших дней</a:t>
            </a:r>
            <a:endParaRPr b="1"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11700" y="266425"/>
            <a:ext cx="2078700" cy="19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архитектуре секреты римских построек были забыты настолько, что при создании 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гробницы короля Теодориха </a:t>
            </a:r>
            <a:r>
              <a:rPr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(520 г., Равенна)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купол высекли из цельного камня, а не создали из частей.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9325" y="152400"/>
            <a:ext cx="3432499" cy="45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4224" y="152400"/>
            <a:ext cx="2667376" cy="35551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6324225" y="3867550"/>
            <a:ext cx="3000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000">
                <a:latin typeface="Times New Roman"/>
                <a:ea typeface="Times New Roman"/>
                <a:cs typeface="Times New Roman"/>
                <a:sym typeface="Times New Roman"/>
              </a:rPr>
              <a:t>Г</a:t>
            </a:r>
            <a:r>
              <a:rPr b="1" i="1" lang="ru" sz="1000">
                <a:latin typeface="Times New Roman"/>
                <a:ea typeface="Times New Roman"/>
                <a:cs typeface="Times New Roman"/>
                <a:sym typeface="Times New Roman"/>
              </a:rPr>
              <a:t>робница/мавзолей  короля Теодориха </a:t>
            </a:r>
            <a:r>
              <a:rPr i="1" lang="ru" sz="1000">
                <a:latin typeface="Times New Roman"/>
                <a:ea typeface="Times New Roman"/>
                <a:cs typeface="Times New Roman"/>
                <a:sym typeface="Times New Roman"/>
              </a:rPr>
              <a:t>(520 г., Равенна)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1564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Романский стиль </a:t>
            </a:r>
            <a:endParaRPr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11700" y="911100"/>
            <a:ext cx="4395000" cy="39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Романский период охватывает 10-12 века 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связан, прежде всего, с феодальными войнами и Крестовыми походами. Знакомство с культурой Византии, сохранившей и развившей римские достижения, а также жизненная необходимость для дворян - возведение укрепленных каменных оборонительных сооружений - замков и крепостей -для защиты от "дружеских" соседей породило бум фортификационного строительства - с мощными крепостными стенами, подъемными мостами и рвами, окружавшими крепость, башнями-донжонами и внутренним двором, на котором размещались не только хозяйственные постройки, но и жилые здания 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(замок Лош - 9 век)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Толстые стены, узкие окна-бойницы, минимальный внешний декор (если и есть, он функционален - зубцы на стенах - возможность спрятаться от стрел, машикули - навесные бойницы, обходные галереи) , основной материал - камень (кирпич был плохого качества) - характерные черты романского замка. Позже крепостными стенами стали окружать не только замок, но и город, иногда крепостных стен у города было несколько - по мере роста города возводились на новом месте.</a:t>
            </a:r>
            <a:r>
              <a:rPr b="1" i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(Каркассон - город-крепость 5-13 вв.) 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8025" y="1038400"/>
            <a:ext cx="4132176" cy="26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4778025" y="3736350"/>
            <a:ext cx="30000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ru" sz="1100">
                <a:latin typeface="Times New Roman"/>
                <a:ea typeface="Times New Roman"/>
                <a:cs typeface="Times New Roman"/>
                <a:sym typeface="Times New Roman"/>
              </a:rPr>
              <a:t>З</a:t>
            </a:r>
            <a:r>
              <a:rPr i="1" lang="ru" sz="1100">
                <a:latin typeface="Times New Roman"/>
                <a:ea typeface="Times New Roman"/>
                <a:cs typeface="Times New Roman"/>
                <a:sym typeface="Times New Roman"/>
              </a:rPr>
              <a:t>амок Лош - 9 век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60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152400" y="4171875"/>
            <a:ext cx="88392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4D5156"/>
                </a:solidFill>
                <a:highlight>
                  <a:srgbClr val="FFFFFF"/>
                </a:highlight>
              </a:rPr>
              <a:t>Город Каркассон известен средневековой крепостью с многочисленными сторожевыми башнями и укреплениями с двойными стенами. Первые стены были построены ещё в галло-римский период, однако основные сооружения появились в XIII и XIV веках.</a:t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152400" y="3803975"/>
            <a:ext cx="30000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latin typeface="Times New Roman"/>
                <a:ea typeface="Times New Roman"/>
                <a:cs typeface="Times New Roman"/>
                <a:sym typeface="Times New Roman"/>
              </a:rPr>
              <a:t>Каркассон - город-крепость 5-13 вв.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25" y="152400"/>
            <a:ext cx="5112650" cy="26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1575" y="152400"/>
            <a:ext cx="3487300" cy="26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211625" y="3012100"/>
            <a:ext cx="65421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ru" sz="1100">
                <a:latin typeface="Times New Roman"/>
                <a:ea typeface="Times New Roman"/>
                <a:cs typeface="Times New Roman"/>
                <a:sym typeface="Times New Roman"/>
              </a:rPr>
              <a:t>Каркассон - город-крепость 5-13 вв.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