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313" r:id="rId3"/>
    <p:sldId id="314" r:id="rId4"/>
    <p:sldId id="315" r:id="rId5"/>
    <p:sldId id="316" r:id="rId6"/>
    <p:sldId id="260" r:id="rId7"/>
    <p:sldId id="317" r:id="rId8"/>
    <p:sldId id="264" r:id="rId9"/>
    <p:sldId id="325" r:id="rId10"/>
    <p:sldId id="272" r:id="rId11"/>
    <p:sldId id="265" r:id="rId12"/>
    <p:sldId id="266" r:id="rId13"/>
    <p:sldId id="270" r:id="rId14"/>
    <p:sldId id="267" r:id="rId15"/>
    <p:sldId id="271" r:id="rId16"/>
    <p:sldId id="268" r:id="rId17"/>
    <p:sldId id="269" r:id="rId18"/>
    <p:sldId id="274" r:id="rId19"/>
    <p:sldId id="273" r:id="rId20"/>
    <p:sldId id="284" r:id="rId21"/>
    <p:sldId id="285" r:id="rId22"/>
    <p:sldId id="282" r:id="rId23"/>
    <p:sldId id="283" r:id="rId24"/>
    <p:sldId id="277" r:id="rId25"/>
    <p:sldId id="281" r:id="rId26"/>
    <p:sldId id="279" r:id="rId27"/>
    <p:sldId id="280" r:id="rId28"/>
    <p:sldId id="287" r:id="rId29"/>
    <p:sldId id="288" r:id="rId30"/>
    <p:sldId id="318" r:id="rId31"/>
    <p:sldId id="291" r:id="rId32"/>
    <p:sldId id="292" r:id="rId33"/>
    <p:sldId id="293" r:id="rId34"/>
    <p:sldId id="296" r:id="rId35"/>
    <p:sldId id="294" r:id="rId36"/>
    <p:sldId id="295" r:id="rId37"/>
    <p:sldId id="297" r:id="rId38"/>
    <p:sldId id="298" r:id="rId39"/>
    <p:sldId id="301" r:id="rId40"/>
    <p:sldId id="302" r:id="rId41"/>
    <p:sldId id="312" r:id="rId42"/>
    <p:sldId id="309" r:id="rId43"/>
    <p:sldId id="305" r:id="rId44"/>
    <p:sldId id="306" r:id="rId45"/>
    <p:sldId id="307" r:id="rId46"/>
    <p:sldId id="308" r:id="rId47"/>
    <p:sldId id="319" r:id="rId48"/>
    <p:sldId id="326" r:id="rId49"/>
    <p:sldId id="320" r:id="rId50"/>
    <p:sldId id="327" r:id="rId51"/>
    <p:sldId id="321" r:id="rId52"/>
    <p:sldId id="328" r:id="rId53"/>
    <p:sldId id="329" r:id="rId54"/>
    <p:sldId id="330" r:id="rId55"/>
    <p:sldId id="323" r:id="rId56"/>
    <p:sldId id="324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A103-4649-4A67-BF99-6F43432AEEF0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F33C-696A-481F-8FE2-F60AFD50D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B746-D754-47C0-B0E0-6C394633D5A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461C-5446-4774-9C0F-07A3B603E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12C1-7E37-42C4-B56B-97F46EB27F1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8489-4706-489E-902E-8A912242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1247-5CEC-474F-8B43-2C8DD91F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3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A137-CDD3-4323-99AF-1444AA8BF14F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7A82-1DF8-4B67-81AB-93D5C3DF2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D65F-25AF-4DA5-B98A-63D0D88A769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CB19-5231-4591-85A8-F7CA5ECB6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4061-229B-446E-80C6-5B838ABC9329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BCB8-6958-49DC-93D4-3961F782C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9E55-5CA0-44E3-9A3B-1A4C5B4ACFB4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974F9-F8B5-4BD6-BFA7-97E2CD515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8D1D-23B8-4D41-99B0-865A4C1E84D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7E22-A50C-487B-A32A-843279B3F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DF4E-7F01-4CAF-8184-FCC79C51CCA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F6B5-17F2-49A6-80F0-493137FC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5B04-5889-4789-B305-0719EEC925A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10A55-5F03-42A7-81FF-8E051880A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8FCA-C354-4884-97C0-FCF949FDF89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21AC-F5BB-4B65-A3AA-30F324B34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50000">
              <a:schemeClr val="bg1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D21125A-5A08-489C-980C-57CD90C0BBDF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F2BC56-7B4B-4A2A-88C9-585F73FD4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bosch/alts/seno3.html" TargetMode="External"/><Relationship Id="rId2" Type="http://schemas.openxmlformats.org/officeDocument/2006/relationships/hyperlink" Target="http://nearyou.ru/bosch/alts/seno2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earyou.ru/bosch/sv/seven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Hieronymus_Bosch_07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9001125" cy="989013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6"/>
                </a:solidFill>
              </a:rPr>
              <a:t>Основные особенности Северного Возрождения:</a:t>
            </a:r>
            <a:br>
              <a:rPr lang="ru-RU" i="1" dirty="0" smtClean="0">
                <a:solidFill>
                  <a:schemeClr val="accent6"/>
                </a:solidFill>
              </a:rPr>
            </a:br>
            <a:endParaRPr lang="ru-RU" i="1" dirty="0">
              <a:solidFill>
                <a:schemeClr val="accent6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опора на традиции средневекового искусства, поздний интерес к античности;</a:t>
            </a:r>
          </a:p>
          <a:p>
            <a:r>
              <a:rPr lang="ru-RU" smtClean="0"/>
              <a:t>связь с народным искусством;</a:t>
            </a:r>
          </a:p>
          <a:p>
            <a:r>
              <a:rPr lang="ru-RU" smtClean="0"/>
              <a:t>влияние идей Реформации и отражение в искусстве социальных потрясений;</a:t>
            </a:r>
          </a:p>
          <a:p>
            <a:r>
              <a:rPr lang="ru-RU" smtClean="0"/>
              <a:t>отставание архитектуры, скульптуры от живописи и книжной миниатюры.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5" descr="seno2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096" b="23096"/>
          <a:stretch>
            <a:fillRect/>
          </a:stretch>
        </p:blipFill>
        <p:spPr>
          <a:xfrm>
            <a:off x="571500" y="285750"/>
            <a:ext cx="8001000" cy="62150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Центральная часть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4911725"/>
          </a:xfrm>
        </p:spPr>
        <p:txBody>
          <a:bodyPr/>
          <a:lstStyle/>
          <a:p>
            <a:r>
              <a:rPr lang="ru-RU" smtClean="0">
                <a:hlinkClick r:id="rId2"/>
              </a:rPr>
              <a:t>В центре</a:t>
            </a:r>
            <a:r>
              <a:rPr lang="ru-RU" smtClean="0"/>
              <a:t>— люди продолжают путь по Дороге жизни, но их жадность, корыстолюбие позволяют демонам вести их в Ад (демоны тянут воз сена к прямо дверям Ада на </a:t>
            </a:r>
            <a:r>
              <a:rPr lang="ru-RU" smtClean="0">
                <a:hlinkClick r:id="rId3"/>
              </a:rPr>
              <a:t>правой створке</a:t>
            </a:r>
            <a:r>
              <a:rPr lang="ru-RU" smtClean="0"/>
              <a:t>) Греховной сутолоке явно противостоят таинственные поэтические детали (например, изящная чета любовников, музицирующих на самом верху пресловутого воза) и прежде всего чувственная красота колорита, обретающего все большую легкость.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Левая створка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b="1" smtClean="0"/>
              <a:t>Рай</a:t>
            </a:r>
          </a:p>
          <a:p>
            <a:r>
              <a:rPr lang="ru-RU" sz="2000" smtClean="0"/>
              <a:t>Сюжет левой части показывает библейскую историю создания первых людей и их изгнание из Рая.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Верхняя часть панели показывает Небеса. Бог наблюдает за ангелами. Непослушных — изгоняет, и они превращаясь в монстров, подобных крылатым насекомым, падают на землю.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Земля пустынна и суха, только в центре оазис, окружённый стеной. Это - Рай. </a:t>
            </a:r>
            <a:br>
              <a:rPr lang="ru-RU" sz="2000" smtClean="0"/>
            </a:br>
            <a:r>
              <a:rPr lang="ru-RU" sz="2000" smtClean="0"/>
              <a:t>Слева — Бог создал Еву из ребра спящего Адама.</a:t>
            </a:r>
            <a:br>
              <a:rPr lang="ru-RU" sz="2000" smtClean="0"/>
            </a:br>
            <a:r>
              <a:rPr lang="ru-RU" sz="2000" smtClean="0"/>
              <a:t>Ниже — встреча со Змеем-искусителем. И, как следствие, — изгнание из Рая. Адам и Ева пытаются скрыть наготу. Адам просит Ангела простить их. Но Бог так решил! И Ева со страхом и неуверенностью смотрит в будущее.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sen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3" y="285750"/>
            <a:ext cx="3643312" cy="6357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Правая створка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r>
              <a:rPr lang="ru-RU" sz="2800" b="1" smtClean="0"/>
              <a:t>Ад</a:t>
            </a:r>
          </a:p>
          <a:p>
            <a:pPr>
              <a:buFontTx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400" smtClean="0"/>
              <a:t>На фоне огня, в котором горят проклятые, идёт строительство новой башни. Как и многое в работах Босха, назначение её было загадкой. Но историк-искусствовед Сикнза  описал её, как строение, для подготовки входящих в Ад. Строительный материал - "души несчастных проклятых". </a:t>
            </a:r>
            <a:br>
              <a:rPr lang="ru-RU" sz="2400" smtClean="0"/>
            </a:br>
            <a:r>
              <a:rPr lang="ru-RU" sz="2400" smtClean="0"/>
              <a:t>Другая версия, что это пародия на Вавилонскую башню.</a:t>
            </a:r>
            <a:br>
              <a:rPr lang="ru-RU" sz="2400" smtClean="0"/>
            </a:br>
            <a:r>
              <a:rPr lang="ru-RU" sz="2400" smtClean="0"/>
              <a:t>Босх предоставляет зрителю разнообразие фигур, подвергающихся наказаниям, связанным с различными грехами. </a:t>
            </a:r>
          </a:p>
          <a:p>
            <a:endParaRPr 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seno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42875"/>
            <a:ext cx="3714750" cy="65008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 smtClean="0"/>
              <a:t>Внешняя сторона боковых створок </a:t>
            </a:r>
            <a:br>
              <a:rPr lang="ru-RU" sz="3600" b="1" smtClean="0"/>
            </a:br>
            <a:endParaRPr lang="ru-RU" sz="36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126038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2000" smtClean="0"/>
              <a:t>Бедный, истощенный крестьянин идёт по дороге. Все скромные пожитки — за спиной. Дорога полна опасностей: cзади, группа воров привязывает прохожего к дереву, ограбив его; вдали, на холме, готова виселица, на которую страннику очень легко попасть; слева от странника, крестьянин играет на волынкe (символ ненасытности или споров) и танцующая пара(символизирующая опасность сексуального искушения).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И, как будто этого недостаточно, страннику угрожает злая собака. Отбиваясь от неё, бедняга, кажется, не видит, что мост, на который он собирается ступить, слишком ветхий, чтобы выдержать его.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 пессимистическом стиле, типичном для него, Босх напоминает зрителям, что мир чреват опасностями, и что человек, идущий по Дороге жизни, никогда не должен забывать о бдительности. </a:t>
            </a:r>
          </a:p>
          <a:p>
            <a:endParaRPr 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Внешняя сторона</a:t>
            </a:r>
          </a:p>
        </p:txBody>
      </p:sp>
      <p:pic>
        <p:nvPicPr>
          <p:cNvPr id="26626" name="Содержимое 3" descr="seno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357313"/>
            <a:ext cx="4641850" cy="5386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057400"/>
          </a:xfrm>
        </p:spPr>
        <p:txBody>
          <a:bodyPr/>
          <a:lstStyle/>
          <a:p>
            <a:pPr algn="ctr"/>
            <a:r>
              <a:rPr lang="ru-RU" sz="2800" smtClean="0"/>
              <a:t>Семь смертных грехов</a:t>
            </a:r>
          </a:p>
        </p:txBody>
      </p:sp>
      <p:pic>
        <p:nvPicPr>
          <p:cNvPr id="27650" name="Содержимое 3" descr="sev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191500" cy="6143625"/>
          </a:xfrm>
        </p:spPr>
      </p:pic>
      <p:sp>
        <p:nvSpPr>
          <p:cNvPr id="27651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643687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/>
              <a:t>      "Семь смертных грехов" — одна из самых ранних известных работ Босха. Она имеет ярко выраженный нравоучительный характер с элементами иронии и сатиры.</a:t>
            </a:r>
          </a:p>
          <a:p>
            <a:pPr>
              <a:buFontTx/>
              <a:buNone/>
            </a:pPr>
            <a:r>
              <a:rPr lang="ru-RU" sz="1600" smtClean="0"/>
              <a:t>      Центральная круглая композиция этой картины напоминает глаз — Всевидящее око Бога, наблюдающее за грешным человечеством, в зрачке которого изображена фигура Христа, предупреждающего и благословляющего на добрые дела. Христос окружен кругом золотых лучей .</a:t>
            </a:r>
            <a:br>
              <a:rPr lang="ru-RU" sz="1600" smtClean="0"/>
            </a:br>
            <a:r>
              <a:rPr lang="ru-RU" sz="1600" smtClean="0"/>
              <a:t>Ниже надпись: "Берегись, берегись, Бог видит всё".</a:t>
            </a:r>
          </a:p>
          <a:p>
            <a:pPr>
              <a:buFontTx/>
              <a:buNone/>
            </a:pPr>
            <a:r>
              <a:rPr lang="ru-RU" sz="1600" smtClean="0"/>
              <a:t>      Дальше следует представлениe семи смертных грехов, способных погубить душу, с их латинскими названиями: гнев, гордыня, сладострастие(похоть), лень, чревоугодие, алчность(жадность) и зависть. </a:t>
            </a:r>
            <a:br>
              <a:rPr lang="ru-RU" sz="1600" smtClean="0"/>
            </a:br>
            <a:r>
              <a:rPr lang="ru-RU" sz="1600" smtClean="0"/>
              <a:t>Художник находит для каждого из них понятный, жизненный пример, показанный с насмешкой. (вращение против часовой стрелки; так задумал Босх)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Выше и ниже круга в центре картины - два текста Ветхого Завета из книги Второзакония :</a:t>
            </a:r>
            <a:br>
              <a:rPr lang="ru-RU" sz="1600" smtClean="0"/>
            </a:br>
            <a:r>
              <a:rPr lang="ru-RU" sz="1600" i="1" smtClean="0"/>
              <a:t>28 Ибо они народ, потерявший рассудок, и нет в них смысла. </a:t>
            </a:r>
            <a:br>
              <a:rPr lang="ru-RU" sz="1600" i="1" smtClean="0"/>
            </a:br>
            <a:r>
              <a:rPr lang="ru-RU" sz="1600" i="1" smtClean="0"/>
              <a:t>29 О, если бы они рассудили, подумали о сем, уразумели, что с ними будет! </a:t>
            </a:r>
            <a:br>
              <a:rPr lang="ru-RU" sz="1600" i="1" smtClean="0"/>
            </a:br>
            <a:r>
              <a:rPr lang="ru-RU" sz="1600" i="1" smtClean="0"/>
              <a:t>32:20 И сказал: сокрою лице Мое от них и увижу, какой будет конец их; ибо они род развращенный; дети, в которых нет верности. </a:t>
            </a:r>
          </a:p>
          <a:p>
            <a:pPr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Художник напоминает людям, погруженным в каждодневную суету привычных, будничных грехов, повторяющихся снова и снова, что за злом неотступно следует воздаяние.</a:t>
            </a:r>
            <a:br>
              <a:rPr lang="ru-RU" sz="1600" smtClean="0"/>
            </a:br>
            <a:r>
              <a:rPr lang="ru-RU" sz="1600" smtClean="0"/>
              <a:t>Четыре угла картины украшены сценами "четырех последних вещей" (по выражению проповедников того времени): Смерть, Страшный суд,АД и Рай </a:t>
            </a:r>
            <a:r>
              <a:rPr lang="ru-RU" sz="1600" smtClean="0">
                <a:hlinkClick r:id="rId2"/>
              </a:rPr>
              <a:t>Смерть, Страшный суд, Ад и Небесные врата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  <a:p>
            <a:pPr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5975350"/>
          </a:xfrm>
        </p:spPr>
        <p:txBody>
          <a:bodyPr/>
          <a:lstStyle/>
          <a:p>
            <a:r>
              <a:rPr lang="ru-RU" altLang="ru-RU" sz="2400" dirty="0" smtClean="0"/>
              <a:t>Характерные черты: </a:t>
            </a:r>
            <a:br>
              <a:rPr lang="ru-RU" altLang="ru-RU" sz="2400" dirty="0" smtClean="0"/>
            </a:br>
            <a:r>
              <a:rPr lang="ru-RU" altLang="ru-RU" dirty="0" smtClean="0"/>
              <a:t>1. практически нет монументальной живописи, только станковые композиции </a:t>
            </a:r>
            <a:br>
              <a:rPr lang="ru-RU" altLang="ru-RU" dirty="0" smtClean="0"/>
            </a:br>
            <a:r>
              <a:rPr lang="ru-RU" altLang="ru-RU" dirty="0" smtClean="0"/>
              <a:t>2. стремление к реалистическому изображению человека и окружающего его мира </a:t>
            </a:r>
            <a:br>
              <a:rPr lang="ru-RU" altLang="ru-RU" dirty="0" smtClean="0"/>
            </a:br>
            <a:r>
              <a:rPr lang="pl-PL" altLang="ru-RU" dirty="0"/>
              <a:t>3</a:t>
            </a:r>
            <a:r>
              <a:rPr lang="ru-RU" altLang="ru-RU" dirty="0" smtClean="0"/>
              <a:t>. техника масляной живописи (а не темперной как в Италии) </a:t>
            </a:r>
            <a:br>
              <a:rPr lang="ru-RU" altLang="ru-RU" dirty="0" smtClean="0"/>
            </a:br>
            <a:r>
              <a:rPr lang="pl-PL" altLang="ru-RU" dirty="0"/>
              <a:t>4</a:t>
            </a:r>
            <a:r>
              <a:rPr lang="ru-RU" altLang="ru-RU" dirty="0" smtClean="0"/>
              <a:t>. Итальянский Ренессанс практически не имел влияния на другие страны до 1450 г. , поэтому Северное Возрождение не развивалось под воздействием Италии</a:t>
            </a:r>
          </a:p>
          <a:p>
            <a:r>
              <a:rPr lang="ru-RU" altLang="ru-RU" dirty="0" smtClean="0"/>
              <a:t> 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477633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836712"/>
            <a:ext cx="8715375" cy="5432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42875" y="428625"/>
            <a:ext cx="9001125" cy="5840413"/>
          </a:xfrm>
        </p:spPr>
        <p:txBody>
          <a:bodyPr/>
          <a:lstStyle/>
          <a:p>
            <a:r>
              <a:rPr lang="ru-RU" smtClean="0"/>
              <a:t>1. Прямо перед Вами сцена ревности, драка, изображающая ГНЕВ.</a:t>
            </a:r>
            <a:br>
              <a:rPr lang="ru-RU" smtClean="0"/>
            </a:br>
            <a:r>
              <a:rPr lang="ru-RU" smtClean="0"/>
              <a:t>На зелёной лужайке перед гостиницей — драка. Человек в необычном, для того времени, головном уборе, бросив плащ, накинулся на женщину. Второй (возможно, соперник) - одел на голову стол, как шлем, тоже вынул нож и приготовился вступиться за неё.</a:t>
            </a:r>
            <a:br>
              <a:rPr lang="ru-RU" smtClean="0"/>
            </a:br>
            <a:r>
              <a:rPr lang="ru-RU" smtClean="0"/>
              <a:t>Перевёрнутый стол, шляпа на полу, кувшин в руках у женщины говорят, что это люди изрядно выпили, и это не начало ссоры.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sev3-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94688" cy="46434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-285750" y="0"/>
            <a:ext cx="9429750" cy="6858000"/>
          </a:xfrm>
        </p:spPr>
        <p:txBody>
          <a:bodyPr/>
          <a:lstStyle/>
          <a:p>
            <a:r>
              <a:rPr lang="ru-RU" sz="2400" smtClean="0"/>
              <a:t>2.Слева видим сцену показывающую ГОРДЫНЮ </a:t>
            </a:r>
            <a:br>
              <a:rPr lang="ru-RU" sz="2400" smtClean="0"/>
            </a:br>
            <a:r>
              <a:rPr lang="ru-RU" sz="2400" smtClean="0"/>
              <a:t>Женщина любуется собой, глядя в зеркало, педлагаемое демоном. Зеркало часто используется Босхом, чтобы показать гордыню, тщеславие, которые внушает демон.</a:t>
            </a:r>
            <a:br>
              <a:rPr lang="ru-RU" sz="2400" smtClean="0"/>
            </a:br>
            <a:r>
              <a:rPr lang="ru-RU" sz="2400" smtClean="0"/>
              <a:t>3. В центре — сцена, показываюшая СЛАДОСТРАСТИЕ, ПОХОТЬ. В палатке — две влюблённые пары, занятые прелюдией к полному выражению страсти. Их развлекают клоуны, рядом музыкальные инструменты.</a:t>
            </a:r>
            <a:br>
              <a:rPr lang="ru-RU" sz="2400" smtClean="0"/>
            </a:br>
            <a:r>
              <a:rPr lang="ru-RU" sz="2400" smtClean="0"/>
              <a:t>Со времен раннего христианства отцы церкви всячески поносили "непристойные пляски и телодвижения", "низкие и бесстыдные песни" праздношатающихся потешников. Они клеймили бродячих актеров и актрис как "детей сатаны" и "вавилонских блудниц" — людей безнравственных, распущенных, возбуждаемых "демоном блуда". В связи с безнравственной музыкой бичевал разврат и Иероним Босх, который возводил в абсолют греховность земного существования. На его картинах музыкальные инструменты — символ похоти. </a:t>
            </a:r>
            <a:br>
              <a:rPr lang="ru-RU" sz="2400" smtClean="0"/>
            </a:br>
            <a:r>
              <a:rPr lang="ru-RU" sz="2400" smtClean="0"/>
              <a:t>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3" descr="sev4-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643937" cy="4429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sz="2400" dirty="0" smtClean="0"/>
              <a:t>4. ЛЕНЬ(уныние) показывает сцена слева.</a:t>
            </a:r>
            <a:br>
              <a:rPr lang="ru-RU" sz="2400" dirty="0" smtClean="0"/>
            </a:br>
            <a:r>
              <a:rPr lang="ru-RU" sz="2400" dirty="0" smtClean="0"/>
              <a:t>Женщина, пришедшая к священнику(или монахиня), пытается призвать его выполнять свои обязанности, о которых он забыл(то ли уснув, то ли предавшись мечтам)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5. О ЧРЕВОУГОДИИ, ненасытности говорит центральная сцена. Взъерошенный, полный человек ест и не может насытиться. Ребёнок просящий есть, худой человек, которого не приглашают к столу, бедная обстановка комнаты говорят: ненасытность приводит к бедности и эгоизму.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sev6-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715375" cy="49291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5768975"/>
          </a:xfrm>
        </p:spPr>
        <p:txBody>
          <a:bodyPr/>
          <a:lstStyle/>
          <a:p>
            <a:r>
              <a:rPr lang="ru-RU" sz="2800" smtClean="0"/>
              <a:t>6. Шестой смертельный грех - АЛЧНОСТЬ,ЖАДНОСТЬ. Босх показывает в виде помощника шерифа, решение которого зависит от взятки.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7. ЗАВИСТЬ изображается пожилой парой, завистливо глядящей на соседа с редкой и дорогой птичкой. А другой прохожий с завистью смотрит на другую "птичку" - их дочь,красавицу и помощницу, о ценности которой родители позабыли.</a:t>
            </a:r>
            <a:br>
              <a:rPr lang="ru-RU" sz="2800" smtClean="0"/>
            </a:br>
            <a:r>
              <a:rPr lang="ru-RU" sz="2800" smtClean="0"/>
              <a:t>Собаки выражают фламандскую пословицу: "Две собаки с одной костью редко договариваются ". 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28625"/>
            <a:ext cx="4498975" cy="5697538"/>
          </a:xfrm>
        </p:spPr>
        <p:txBody>
          <a:bodyPr/>
          <a:lstStyle/>
          <a:p>
            <a:r>
              <a:rPr lang="ru-RU" b="1" smtClean="0"/>
              <a:t>Страшный суд (верх, правый угол)</a:t>
            </a:r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Четыре трубящих ангела возвещают о начале Страшного суда. Христос сидит на прозрачном шаре, по обе стороны от него - избранные праведники. Внизу умоляющие о прощении проклятые грешники, которые тонут, отправляясь в Ад. </a:t>
            </a:r>
            <a:br>
              <a:rPr lang="ru-RU" smtClean="0"/>
            </a:br>
            <a:endParaRPr lang="ru-RU" smtClean="0"/>
          </a:p>
          <a:p>
            <a:endParaRPr lang="ru-RU" smtClean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4214812" cy="5572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5"/>
          <p:cNvSpPr>
            <a:spLocks noGrp="1"/>
          </p:cNvSpPr>
          <p:nvPr>
            <p:ph sz="quarter" idx="4"/>
          </p:nvPr>
        </p:nvSpPr>
        <p:spPr>
          <a:xfrm>
            <a:off x="4286250" y="214313"/>
            <a:ext cx="4857750" cy="5911850"/>
          </a:xfrm>
        </p:spPr>
        <p:txBody>
          <a:bodyPr/>
          <a:lstStyle/>
          <a:p>
            <a:r>
              <a:rPr lang="ru-RU" sz="1600" b="1" smtClean="0"/>
              <a:t>Ад (низ, левый угол )</a:t>
            </a:r>
          </a:p>
          <a:p>
            <a:pPr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2000" smtClean="0"/>
              <a:t>Ад является самым поразительным из четырех сцен. Здесь показаны различные наказания, соответствующие семи смертным грехам.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Cлевa - пара в кровати, покрытая красным (символ прелюбодеяния). </a:t>
            </a:r>
            <a:br>
              <a:rPr lang="ru-RU" sz="2000" smtClean="0"/>
            </a:br>
            <a:r>
              <a:rPr lang="ru-RU" sz="2000" smtClean="0"/>
              <a:t>Вокруг - множество демонов, готовящихся к пыткам.</a:t>
            </a:r>
            <a:br>
              <a:rPr lang="ru-RU" sz="2000" smtClean="0"/>
            </a:br>
            <a:r>
              <a:rPr lang="ru-RU" sz="2000" smtClean="0"/>
              <a:t>В центре фигура, которую пытает демон в костюме монахини.</a:t>
            </a:r>
            <a:br>
              <a:rPr lang="ru-RU" sz="2000" smtClean="0"/>
            </a:br>
            <a:r>
              <a:rPr lang="ru-RU" sz="2000" smtClean="0"/>
              <a:t>Следующая - лежит на каменной плите, готовая к расчленению.</a:t>
            </a:r>
            <a:br>
              <a:rPr lang="ru-RU" sz="2000" smtClean="0"/>
            </a:br>
            <a:r>
              <a:rPr lang="ru-RU" sz="2000" smtClean="0"/>
              <a:t>Внизу - пару, (похожую на Адама и Еву), пытают и угрожет демон, несущий сферу. </a:t>
            </a:r>
          </a:p>
          <a:p>
            <a:endParaRPr lang="ru-RU" sz="2000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571500"/>
            <a:ext cx="4286250" cy="5214938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41647"/>
              </p:ext>
            </p:extLst>
          </p:nvPr>
        </p:nvGraphicFramePr>
        <p:xfrm>
          <a:off x="250825" y="115888"/>
          <a:ext cx="8497888" cy="695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98"/>
                <a:gridCol w="4249390"/>
              </a:tblGrid>
              <a:tr h="757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Итальянский Ренессанс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 smtClean="0">
                          <a:effectLst/>
                        </a:rPr>
                        <a:t>Северное </a:t>
                      </a:r>
                      <a:r>
                        <a:rPr lang="ru-RU" sz="1800" u="sng" dirty="0">
                          <a:effectLst/>
                        </a:rPr>
                        <a:t>Возрождение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  <a:tr h="630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Влияние 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</a:rPr>
                        <a:t>античности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 искусство и мировоззрение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 пантеизм.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Влияние античности невелико. Строгая религиозность.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  <a:tr h="1577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</a:rPr>
                        <a:t>Отношение к 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человеку: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Гуманизм, вера в возможности человека. В искусстве - идеальный образ совершенного человека. Внешняя и внутренняя красота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effectLst/>
                        </a:rPr>
                        <a:t>Отношение к </a:t>
                      </a:r>
                      <a:r>
                        <a:rPr lang="ru-RU" sz="1800" u="sng" dirty="0" smtClean="0">
                          <a:effectLst/>
                        </a:rPr>
                        <a:t>человеку:</a:t>
                      </a:r>
                      <a:r>
                        <a:rPr lang="ru-RU" sz="1800" u="none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Подробное </a:t>
                      </a:r>
                      <a:r>
                        <a:rPr lang="ru-RU" sz="1800" dirty="0">
                          <a:effectLst/>
                        </a:rPr>
                        <a:t>и внимательное вглядывание в реального человека. </a:t>
                      </a:r>
                      <a:r>
                        <a:rPr lang="ru-RU" sz="1800" dirty="0" smtClean="0">
                          <a:effectLst/>
                        </a:rPr>
                        <a:t>Отсутствие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идеализации</a:t>
                      </a:r>
                      <a:r>
                        <a:rPr lang="ru-RU" sz="1800" dirty="0">
                          <a:effectLst/>
                        </a:rPr>
                        <a:t>, критичность, ирония и сарказм.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  <a:tr h="1073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Жанры: религиозный, мифологический, портрет.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Жанры: религиозный, портрет, пейзаж, сюжетная картина, мистическая, карикатурная.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  <a:tr h="630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Композиции - обобщенные, цельные,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гармоничные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Сложные, многофигурные с большим количеством деталей.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  <a:tr h="94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Колорит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мягкий, сдержанный, часто осветленный, прозрачный, сложные смешанные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цвета.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Плотный, насыщенный, часто темный фон, декоративная </a:t>
                      </a:r>
                      <a:r>
                        <a:rPr lang="ru-RU" sz="1800" dirty="0" smtClean="0">
                          <a:effectLst/>
                        </a:rPr>
                        <a:t>пестрота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  <a:tr h="1023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Жизнь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человека - подвиг героя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Жизнь </a:t>
                      </a:r>
                      <a:r>
                        <a:rPr lang="ru-RU" sz="1800" dirty="0">
                          <a:effectLst/>
                        </a:rPr>
                        <a:t>человека - смирение, испытание и искупление.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9" marR="29089" marT="0" marB="0"/>
                </a:tc>
              </a:tr>
            </a:tbl>
          </a:graphicData>
        </a:graphic>
      </p:graphicFrame>
      <p:sp>
        <p:nvSpPr>
          <p:cNvPr id="5149" name="Rectangle 1"/>
          <p:cNvSpPr>
            <a:spLocks noChangeArrowheads="1"/>
          </p:cNvSpPr>
          <p:nvPr/>
        </p:nvSpPr>
        <p:spPr bwMode="auto">
          <a:xfrm>
            <a:off x="3282950" y="1014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8835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143372" y="5715000"/>
            <a:ext cx="44751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Корабль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+mn-lt"/>
              </a:rPr>
              <a:t>дураков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 (1490-1500)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14313"/>
            <a:ext cx="4095750" cy="5462587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42938"/>
            <a:ext cx="4357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atin typeface="+mn-lt"/>
              </a:rPr>
              <a:t>Для современников Босха его картины имели гораздо больший смысл, чем для современного зрителя. Необходимые пояснения к сюжетам средневековый человек получал из разнообразных символов, которыми изобилуют картины Босха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9461" name="Picture 6" descr="http://bits.wikimedia.org/skins-1.5/common/images/magnify-clip.png">
            <a:hlinkClick r:id="rId3" tooltip="Увеличить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1913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53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7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5983288"/>
          </a:xfrm>
        </p:spPr>
        <p:txBody>
          <a:bodyPr/>
          <a:lstStyle/>
          <a:p>
            <a:r>
              <a:rPr lang="ru-RU" sz="2400" dirty="0" smtClean="0"/>
              <a:t>Центральная тема «Корабля дураков» проходит через все творчество художника. Это осмеяние и осуждение пороков человеческого общества, глупости и зла, господствующих в мире. Пассажиры корабля Босха -представители различных слоев общества. Главное место занимают монах и монахиня, горланящие какую-то песню под бренчание лютни. На мачте примостился шут в дурацком колпаке, пьющий вино. Композиционным построением своей картины Босх подчеркивает неустойчивость и эфемерность корабля, бессмысленность происходящего. Фигуры плоские, грубые и уродливые, напоминают гротескные маски. Они кривляются, кричат, буйствуют, рискуя перевернуть корабль. Каждая фигура и каждый предмет имеют символическое значение и намекают на человеческие пороки: невоздержанность, разврат, пьянство, обжорство, тщеславие. 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714375"/>
            <a:ext cx="7681913" cy="5357813"/>
          </a:xfrm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 smtClean="0"/>
              <a:t>Сад земных наслаждений (триптих)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785813"/>
            <a:ext cx="5500688" cy="5929312"/>
          </a:xfr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142875" y="428625"/>
            <a:ext cx="8786813" cy="5697538"/>
          </a:xfrm>
        </p:spPr>
        <p:txBody>
          <a:bodyPr/>
          <a:lstStyle/>
          <a:p>
            <a:r>
              <a:rPr lang="ru-RU" smtClean="0"/>
              <a:t>На внешней поверхности закрытых створок художник изобразил Землю на третий день творения. Она показана как прозрачная сфера, до половины заполненная водой. Из темной влаги выступают очертания суши. Вдалеке, в космической мгле, предстает Творец, наблюдающий за рождением нового мира… 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85750"/>
            <a:ext cx="4187825" cy="6357938"/>
          </a:xfrm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2143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85750"/>
            <a:ext cx="22145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5911850"/>
          </a:xfrm>
        </p:spPr>
        <p:txBody>
          <a:bodyPr/>
          <a:lstStyle/>
          <a:p>
            <a:r>
              <a:rPr lang="ru-RU" sz="2400" smtClean="0"/>
              <a:t>Композиция левой створки продолжает тему сотворения мира и посвящена рождению человека.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 центральной части триптиха раскинулся чудесный волшебный «сад любви», населенный множеством обнаженных фигурок мужчин и женщин.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На правой створке показан Ад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По формату триптих традиционен для нидерландских алтарей, но содержание показывает, что Босх не предназначал его для церкви.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703263"/>
          </a:xfrm>
        </p:spPr>
        <p:txBody>
          <a:bodyPr/>
          <a:lstStyle/>
          <a:p>
            <a:r>
              <a:rPr lang="ru-RU" b="1" smtClean="0"/>
              <a:t>Христос, несущий крест </a:t>
            </a:r>
            <a:br>
              <a:rPr lang="ru-RU" b="1" smtClean="0"/>
            </a:br>
            <a:r>
              <a:rPr lang="ru-RU" b="1" smtClean="0"/>
              <a:t>1515-16гг.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500188"/>
            <a:ext cx="5572125" cy="5021262"/>
          </a:xfrm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858250" cy="5840413"/>
          </a:xfrm>
        </p:spPr>
        <p:txBody>
          <a:bodyPr/>
          <a:lstStyle/>
          <a:p>
            <a:r>
              <a:rPr lang="ru-RU" sz="2400" smtClean="0"/>
              <a:t>Уверенность Босха в распространяющемся зле вдохновляет его на группу картин, показывающих Христа и святых страдающих от мучений демонов или насмешек людей. </a:t>
            </a:r>
          </a:p>
          <a:p>
            <a:pPr>
              <a:buFontTx/>
              <a:buNone/>
            </a:pPr>
            <a:r>
              <a:rPr lang="ru-RU" sz="2400" smtClean="0"/>
              <a:t>     Эта картина - одна из наиболее известных.</a:t>
            </a:r>
            <a:br>
              <a:rPr lang="ru-RU" sz="2400" smtClean="0"/>
            </a:br>
            <a:r>
              <a:rPr lang="ru-RU" sz="2400" smtClean="0"/>
              <a:t>Озверелая толпа готова разорвать человека, который не убил, не украл!</a:t>
            </a:r>
            <a:br>
              <a:rPr lang="ru-RU" sz="2400" smtClean="0"/>
            </a:br>
            <a:r>
              <a:rPr lang="ru-RU" sz="2400" smtClean="0"/>
              <a:t>Среди этого кошмара, Христос и Вероника кажутся спокойными и отстранёнными. Их глаза закрыты, они ушли мыслями к Богу.</a:t>
            </a:r>
            <a:br>
              <a:rPr lang="ru-RU" sz="2400" smtClean="0"/>
            </a:br>
            <a:r>
              <a:rPr lang="ru-RU" sz="2400" smtClean="0"/>
              <a:t>Это было последнее произведение Босха.</a:t>
            </a:r>
            <a:br>
              <a:rPr lang="ru-RU" sz="2400" smtClean="0"/>
            </a:br>
            <a:r>
              <a:rPr lang="ru-RU" sz="2400" smtClean="0"/>
              <a:t>Cв.Вероника, согласно легенде, вышла из толпы и взяла свою вуаль (или льняной платок) и вытерла пот с лица Христа, когда он нес свой крест на Голгофу. Его лик чудесным образом запечатлелся на платке. </a:t>
            </a:r>
          </a:p>
          <a:p>
            <a:endParaRPr lang="ru-RU" sz="2400" smtClean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smtClean="0"/>
              <a:t>Ян ван Эйк (ок. 1385 или 1390—1441)</a:t>
            </a:r>
          </a:p>
        </p:txBody>
      </p:sp>
      <p:pic>
        <p:nvPicPr>
          <p:cNvPr id="51202" name="Содержимое 8" descr="20090213-112310-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4000500" cy="4500562"/>
          </a:xfrm>
        </p:spPr>
      </p:pic>
      <p:sp>
        <p:nvSpPr>
          <p:cNvPr id="51203" name="Содержимое 6"/>
          <p:cNvSpPr>
            <a:spLocks noGrp="1"/>
          </p:cNvSpPr>
          <p:nvPr>
            <p:ph sz="half" idx="2"/>
          </p:nvPr>
        </p:nvSpPr>
        <p:spPr>
          <a:xfrm>
            <a:off x="4243388" y="1500188"/>
            <a:ext cx="4900612" cy="4625975"/>
          </a:xfrm>
        </p:spPr>
        <p:txBody>
          <a:bodyPr/>
          <a:lstStyle/>
          <a:p>
            <a:r>
              <a:rPr lang="ru-RU" smtClean="0"/>
              <a:t>фламандский живописец раннего Возрождения, мастер портрета, автор более 100 композиций на религиозные сюжеты, один из первых художников, освоивших технику живописи масляными красками.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14"/>
          <p:cNvSpPr>
            <a:spLocks noGrp="1"/>
          </p:cNvSpPr>
          <p:nvPr>
            <p:ph type="body" idx="1"/>
          </p:nvPr>
        </p:nvSpPr>
        <p:spPr>
          <a:xfrm>
            <a:off x="1370013" y="333375"/>
            <a:ext cx="7086600" cy="1509713"/>
          </a:xfrm>
        </p:spPr>
        <p:txBody>
          <a:bodyPr/>
          <a:lstStyle/>
          <a:p>
            <a:pPr marL="73025" eaLnBrk="1" hangingPunct="1"/>
            <a:endParaRPr lang="ru-RU" altLang="ru-RU" smtClean="0"/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3388"/>
            <a:ext cx="1876425" cy="2662237"/>
          </a:xfrm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4941888"/>
            <a:ext cx="3095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18478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623050" y="4365625"/>
            <a:ext cx="2520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Ганс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Гольбейн-младший</a:t>
            </a:r>
          </a:p>
        </p:txBody>
      </p:sp>
      <p:sp>
        <p:nvSpPr>
          <p:cNvPr id="3080" name="Rectangl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4221163"/>
            <a:ext cx="2700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Альбрехт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Дюрер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18526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68538" y="5445125"/>
            <a:ext cx="237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Иероним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Босх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615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2092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643438" y="5373688"/>
            <a:ext cx="237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Питер </a:t>
            </a:r>
            <a:r>
              <a:rPr lang="ru-RU" sz="24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Брейгель-старший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81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Гентский алтарь</a:t>
            </a:r>
          </a:p>
        </p:txBody>
      </p:sp>
      <p:pic>
        <p:nvPicPr>
          <p:cNvPr id="52226" name="Содержимое 4" descr="алтар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1625"/>
            <a:ext cx="4643438" cy="4500563"/>
          </a:xfrm>
        </p:spPr>
      </p:pic>
      <p:sp>
        <p:nvSpPr>
          <p:cNvPr id="52227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600200"/>
            <a:ext cx="4643437" cy="4525963"/>
          </a:xfrm>
        </p:spPr>
        <p:txBody>
          <a:bodyPr/>
          <a:lstStyle/>
          <a:p>
            <a:r>
              <a:rPr lang="ru-RU" sz="2400" smtClean="0"/>
              <a:t>Алтарь состоит из 24 панелей, на которых изображены 258 человеческих фигур. Высота алтаря в центральной части достигает трёх с половиной метров, ширина — пяти метров. Картины, из которых состоит алтарь, расположены на внешней и внутренней стороне алтаря.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Внешние створки</a:t>
            </a:r>
          </a:p>
        </p:txBody>
      </p:sp>
      <p:pic>
        <p:nvPicPr>
          <p:cNvPr id="53250" name="Содержимое 4" descr="220px-Lamgods_clos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4071937" cy="5054600"/>
          </a:xfrm>
        </p:spPr>
      </p:pic>
      <p:sp>
        <p:nvSpPr>
          <p:cNvPr id="53251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285875"/>
            <a:ext cx="4786312" cy="4840288"/>
          </a:xfrm>
        </p:spPr>
        <p:txBody>
          <a:bodyPr/>
          <a:lstStyle/>
          <a:p>
            <a:r>
              <a:rPr lang="ru-RU" sz="2400" b="1" smtClean="0"/>
              <a:t>Самой удивительной на внешних створках Гентского алтаря является сцена "Благовещения", традиционная для створчатых алтарей. Здесь художник изобразил коленопреклонённую Деву Марию и архангела Гавриила,  который принёс ей божественную весть.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Открытый алтарь</a:t>
            </a:r>
          </a:p>
        </p:txBody>
      </p:sp>
      <p:sp>
        <p:nvSpPr>
          <p:cNvPr id="5632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3" name="Содержимое 3"/>
          <p:cNvSpPr>
            <a:spLocks noGrp="1"/>
          </p:cNvSpPr>
          <p:nvPr>
            <p:ph sz="half" idx="2"/>
          </p:nvPr>
        </p:nvSpPr>
        <p:spPr>
          <a:xfrm>
            <a:off x="5643563" y="1428750"/>
            <a:ext cx="3043237" cy="5429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i="1" smtClean="0">
                <a:solidFill>
                  <a:srgbClr val="C00000"/>
                </a:solidFill>
              </a:rPr>
              <a:t>Адам и Ева</a:t>
            </a:r>
          </a:p>
        </p:txBody>
      </p:sp>
      <p:pic>
        <p:nvPicPr>
          <p:cNvPr id="56324" name="Содержимое 4" descr="алтар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46434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Стрелка влево 5"/>
          <p:cNvSpPr>
            <a:spLocks noChangeArrowheads="1"/>
          </p:cNvSpPr>
          <p:nvPr/>
        </p:nvSpPr>
        <p:spPr bwMode="auto">
          <a:xfrm rot="-182662">
            <a:off x="285750" y="1714500"/>
            <a:ext cx="5335588" cy="142875"/>
          </a:xfrm>
          <a:prstGeom prst="leftArrow">
            <a:avLst>
              <a:gd name="adj1" fmla="val 50000"/>
              <a:gd name="adj2" fmla="val 49965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26" name="Стрелка влево 6"/>
          <p:cNvSpPr>
            <a:spLocks noChangeArrowheads="1"/>
          </p:cNvSpPr>
          <p:nvPr/>
        </p:nvSpPr>
        <p:spPr bwMode="auto">
          <a:xfrm rot="-2158326">
            <a:off x="4421188" y="2089150"/>
            <a:ext cx="1346200" cy="166688"/>
          </a:xfrm>
          <a:prstGeom prst="leftArrow">
            <a:avLst>
              <a:gd name="adj1" fmla="val 50000"/>
              <a:gd name="adj2" fmla="val 4984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27" name="Прямоугольник 7"/>
          <p:cNvSpPr>
            <a:spLocks noChangeArrowheads="1"/>
          </p:cNvSpPr>
          <p:nvPr/>
        </p:nvSpPr>
        <p:spPr bwMode="auto">
          <a:xfrm>
            <a:off x="5786438" y="2143125"/>
            <a:ext cx="123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Бог-Отец</a:t>
            </a:r>
          </a:p>
        </p:txBody>
      </p:sp>
      <p:sp>
        <p:nvSpPr>
          <p:cNvPr id="56328" name="Стрелка влево 8"/>
          <p:cNvSpPr>
            <a:spLocks noChangeArrowheads="1"/>
          </p:cNvSpPr>
          <p:nvPr/>
        </p:nvSpPr>
        <p:spPr bwMode="auto">
          <a:xfrm rot="298692">
            <a:off x="2571750" y="2071688"/>
            <a:ext cx="3219450" cy="142875"/>
          </a:xfrm>
          <a:prstGeom prst="left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29" name="Стрелка влево 9"/>
          <p:cNvSpPr>
            <a:spLocks noChangeArrowheads="1"/>
          </p:cNvSpPr>
          <p:nvPr/>
        </p:nvSpPr>
        <p:spPr bwMode="auto">
          <a:xfrm>
            <a:off x="3071813" y="3286125"/>
            <a:ext cx="1860550" cy="71438"/>
          </a:xfrm>
          <a:prstGeom prst="leftArrow">
            <a:avLst>
              <a:gd name="adj1" fmla="val 50000"/>
              <a:gd name="adj2" fmla="val 50039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30" name="Стрелка влево 10"/>
          <p:cNvSpPr>
            <a:spLocks noChangeArrowheads="1"/>
          </p:cNvSpPr>
          <p:nvPr/>
        </p:nvSpPr>
        <p:spPr bwMode="auto">
          <a:xfrm rot="215754">
            <a:off x="850900" y="3641725"/>
            <a:ext cx="4037013" cy="71438"/>
          </a:xfrm>
          <a:prstGeom prst="left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31" name="Прямоугольник 11"/>
          <p:cNvSpPr>
            <a:spLocks noChangeArrowheads="1"/>
          </p:cNvSpPr>
          <p:nvPr/>
        </p:nvSpPr>
        <p:spPr bwMode="auto">
          <a:xfrm>
            <a:off x="4857750" y="2828925"/>
            <a:ext cx="4286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Дева Мария и </a:t>
            </a:r>
          </a:p>
          <a:p>
            <a:r>
              <a:rPr lang="ru-RU">
                <a:solidFill>
                  <a:srgbClr val="C00000"/>
                </a:solidFill>
              </a:rPr>
              <a:t>Cв. Иоанн Креститель</a:t>
            </a:r>
          </a:p>
          <a:p>
            <a:endParaRPr lang="ru-RU">
              <a:solidFill>
                <a:srgbClr val="C00000"/>
              </a:solidFill>
            </a:endParaRPr>
          </a:p>
          <a:p>
            <a:r>
              <a:rPr lang="ru-RU">
                <a:solidFill>
                  <a:srgbClr val="C00000"/>
                </a:solidFill>
              </a:rPr>
              <a:t>ангелы поющие(левая створка)  ангелы музицирующие(правая створка). </a:t>
            </a:r>
          </a:p>
        </p:txBody>
      </p:sp>
      <p:sp>
        <p:nvSpPr>
          <p:cNvPr id="56332" name="Прямоугольник 12"/>
          <p:cNvSpPr>
            <a:spLocks noChangeArrowheads="1"/>
          </p:cNvSpPr>
          <p:nvPr/>
        </p:nvSpPr>
        <p:spPr bwMode="auto">
          <a:xfrm>
            <a:off x="4929188" y="4286250"/>
            <a:ext cx="42148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C00000"/>
                </a:solidFill>
              </a:rPr>
              <a:t>Нижние пять створок посвящены прославлению искупительной жертвы Христа, символом которой является стоящий на алтаре белый агнец. К нему собираются толпы людей, святые и праведники, мужчины и женщины, как бы все человечество.  </a:t>
            </a:r>
          </a:p>
        </p:txBody>
      </p:sp>
      <p:sp>
        <p:nvSpPr>
          <p:cNvPr id="56333" name="Стрелка влево 13"/>
          <p:cNvSpPr>
            <a:spLocks noChangeArrowheads="1"/>
          </p:cNvSpPr>
          <p:nvPr/>
        </p:nvSpPr>
        <p:spPr bwMode="auto">
          <a:xfrm rot="509260">
            <a:off x="4078288" y="4002088"/>
            <a:ext cx="862012" cy="77787"/>
          </a:xfrm>
          <a:prstGeom prst="leftArrow">
            <a:avLst>
              <a:gd name="adj1" fmla="val 50000"/>
              <a:gd name="adj2" fmla="val 50175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34" name="Стрелка влево 14"/>
          <p:cNvSpPr>
            <a:spLocks noChangeArrowheads="1"/>
          </p:cNvSpPr>
          <p:nvPr/>
        </p:nvSpPr>
        <p:spPr bwMode="auto">
          <a:xfrm>
            <a:off x="1643063" y="3000375"/>
            <a:ext cx="3289300" cy="71438"/>
          </a:xfrm>
          <a:prstGeom prst="leftArrow">
            <a:avLst>
              <a:gd name="adj1" fmla="val 50000"/>
              <a:gd name="adj2" fmla="val 50094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  <p:sp>
        <p:nvSpPr>
          <p:cNvPr id="56335" name="Стрелка влево 15"/>
          <p:cNvSpPr>
            <a:spLocks noChangeArrowheads="1"/>
          </p:cNvSpPr>
          <p:nvPr/>
        </p:nvSpPr>
        <p:spPr bwMode="auto">
          <a:xfrm flipV="1">
            <a:off x="4048125" y="5273675"/>
            <a:ext cx="862013" cy="155575"/>
          </a:xfrm>
          <a:prstGeom prst="leftArrow">
            <a:avLst>
              <a:gd name="adj1" fmla="val 50000"/>
              <a:gd name="adj2" fmla="val 49867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mtClean="0"/>
              <a:t>Свадебный портрет Джованни Арнольфини и его невесты</a:t>
            </a:r>
          </a:p>
        </p:txBody>
      </p:sp>
      <p:pic>
        <p:nvPicPr>
          <p:cNvPr id="57346" name="Содержимое 4" descr="vlast_39_022-2-m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00200"/>
            <a:ext cx="3876675" cy="4686300"/>
          </a:xfrm>
        </p:spPr>
      </p:pic>
      <p:sp>
        <p:nvSpPr>
          <p:cNvPr id="57347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600200"/>
            <a:ext cx="4786312" cy="4525963"/>
          </a:xfrm>
        </p:spPr>
        <p:txBody>
          <a:bodyPr/>
          <a:lstStyle/>
          <a:p>
            <a:r>
              <a:rPr lang="ru-RU" sz="2400" smtClean="0"/>
              <a:t>Супруги изображены стоящими в спальне. Они держат друг друга за руки в момент торжественной клятвы в присутствии двух свидетелей, чьи отражения видны в зеркале, висящем на стене. Один из свидетелей – сам художник, о чем говорит надпись над зеркалом: «Johannes de Eyck fuit hic» («Ян ван Эйк был здесь»).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357313"/>
            <a:ext cx="4643437" cy="47688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Эта формулировка как бы ставит печать на картину, превращая её в документ. Живописец подписывает свою работу не как автор, а как свидетель. Возможно, он изобразил в зеркале самого себя, в виде фигуры в тюрбане и синем одеянии, переступающим порог комнаты.</a:t>
            </a:r>
          </a:p>
          <a:p>
            <a:pPr>
              <a:defRPr/>
            </a:pPr>
            <a:endParaRPr lang="ru-RU" sz="1050" dirty="0"/>
          </a:p>
        </p:txBody>
      </p:sp>
      <p:pic>
        <p:nvPicPr>
          <p:cNvPr id="58371" name="Содержимое 4" descr="250px-The_Arnolfini_Portrait,_détail_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4357687" cy="4143375"/>
          </a:xfrm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4" name="Содержимое 3" descr="250px-The_Arnolfini_Portrait,_détail_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143000"/>
            <a:ext cx="6286500" cy="5230813"/>
          </a:xfrm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2"/>
          <p:cNvSpPr>
            <a:spLocks noGrp="1"/>
          </p:cNvSpPr>
          <p:nvPr>
            <p:ph idx="1"/>
          </p:nvPr>
        </p:nvSpPr>
        <p:spPr>
          <a:xfrm>
            <a:off x="142875" y="357188"/>
            <a:ext cx="9001125" cy="5768975"/>
          </a:xfrm>
        </p:spPr>
        <p:txBody>
          <a:bodyPr/>
          <a:lstStyle/>
          <a:p>
            <a:r>
              <a:rPr lang="ru-RU" sz="2800" dirty="0" smtClean="0"/>
              <a:t>На оси симметрии картины находится зеркало, которое висит на задней стене комнаты. Десять медальонов с изображением страданий Христа украшают его раму. Зеркало в городском интерьере было необычным явлением во времена </a:t>
            </a:r>
            <a:r>
              <a:rPr lang="ru-RU" sz="2800" dirty="0" err="1" smtClean="0"/>
              <a:t>ван</a:t>
            </a:r>
            <a:r>
              <a:rPr lang="ru-RU" sz="2800" dirty="0" smtClean="0"/>
              <a:t> </a:t>
            </a:r>
            <a:r>
              <a:rPr lang="ru-RU" sz="2800" dirty="0" err="1" smtClean="0"/>
              <a:t>Эйка</a:t>
            </a:r>
            <a:r>
              <a:rPr lang="ru-RU" sz="2800" dirty="0" smtClean="0"/>
              <a:t>, обычно вместо него использовался полированный металл. Плоские зеркала были по карману только высшей аристократии и считались драгоценностью. Выпуклые зеркала были более доступны. По-французски они назывались «колдуньями», поскольку мистическим образом увеличивали угол обзора у наблюдателя. В зеркале, изображённом на картине, можно увидеть потолочные балки, второе окно и две фигуры людей, входящих в комнату. 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435600" y="5300663"/>
            <a:ext cx="31067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Художник и знаток.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 Рисунок пером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4719638" cy="4525963"/>
          </a:xfrm>
        </p:spPr>
        <p:txBody>
          <a:bodyPr>
            <a:noAutofit/>
          </a:bodyPr>
          <a:lstStyle/>
          <a:p>
            <a:pPr marL="548640" indent="-4114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dirty="0" smtClean="0"/>
              <a:t>Брейгель </a:t>
            </a:r>
            <a:r>
              <a:rPr lang="ru-RU" sz="2400" b="1" dirty="0"/>
              <a:t>Старший или “Мужицкий”  Питер (около 1525/30–1569), нидерландский живописец и рисовальщик. </a:t>
            </a:r>
            <a:endParaRPr lang="ru-RU" sz="2400" b="1" dirty="0" smtClean="0"/>
          </a:p>
          <a:p>
            <a:pPr marL="548640" indent="-4114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dirty="0" smtClean="0"/>
              <a:t>В </a:t>
            </a:r>
            <a:r>
              <a:rPr lang="ru-RU" sz="2400" b="1" dirty="0"/>
              <a:t>его творчестве органично </a:t>
            </a:r>
            <a:r>
              <a:rPr lang="ru-RU" sz="2400" b="1" dirty="0" smtClean="0"/>
              <a:t>сплавились </a:t>
            </a:r>
            <a:r>
              <a:rPr lang="ru-RU" sz="2400" b="1" dirty="0"/>
              <a:t>народный юмор и сложное иносказание, лиризм и трагичность, острая наблюдательность и фантастический </a:t>
            </a:r>
            <a:r>
              <a:rPr lang="ru-RU" sz="2400" b="1" dirty="0" smtClean="0"/>
              <a:t>гротеск.</a:t>
            </a:r>
            <a:endParaRPr lang="ru-RU" sz="2400" b="1" dirty="0"/>
          </a:p>
        </p:txBody>
      </p:sp>
      <p:pic>
        <p:nvPicPr>
          <p:cNvPr id="225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357313"/>
            <a:ext cx="3125787" cy="3929062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Питер Брейгель</a:t>
            </a:r>
          </a:p>
        </p:txBody>
      </p:sp>
    </p:spTree>
    <p:extLst>
      <p:ext uri="{BB962C8B-B14F-4D97-AF65-F5344CB8AC3E}">
        <p14:creationId xmlns:p14="http://schemas.microsoft.com/office/powerpoint/2010/main" val="2102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«Мужицкий»</a:t>
            </a:r>
          </a:p>
        </p:txBody>
      </p:sp>
      <p:sp>
        <p:nvSpPr>
          <p:cNvPr id="3075" name="Rectangle 1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За этим эпитетом стоит не только факт его биографии(Брейгель родился в крестьянской семье), но и огромный интерес художника к простым людям, к их быту и 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231204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Пейзажи Брейгеля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57313"/>
            <a:ext cx="4645025" cy="4757737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dirty="0" smtClean="0"/>
              <a:t>Художник </a:t>
            </a:r>
            <a:r>
              <a:rPr lang="ru-RU" sz="2400" b="1" dirty="0"/>
              <a:t>рассматривал пейзаж </a:t>
            </a:r>
            <a:r>
              <a:rPr lang="ru-RU" sz="2400" b="1" dirty="0" smtClean="0"/>
              <a:t>как </a:t>
            </a:r>
            <a:r>
              <a:rPr lang="ru-RU" sz="2400" b="1" dirty="0"/>
              <a:t>арену, на которой разворачивается человеческая драма. </a:t>
            </a:r>
            <a:endParaRPr lang="ru-RU" sz="2400" b="1" dirty="0" smtClean="0"/>
          </a:p>
          <a:p>
            <a:pPr marL="548640" indent="-4114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dirty="0" smtClean="0"/>
              <a:t>Одно </a:t>
            </a:r>
            <a:r>
              <a:rPr lang="ru-RU" sz="2400" b="1" dirty="0"/>
              <a:t>из самых ранних его полотен - "Падение Икара". </a:t>
            </a:r>
            <a:r>
              <a:rPr lang="ru-RU" sz="2400" b="1" dirty="0" smtClean="0"/>
              <a:t>Брейгель </a:t>
            </a:r>
            <a:r>
              <a:rPr lang="ru-RU" sz="2400" b="1" dirty="0"/>
              <a:t>трактует зрелище его смерти как незначительную деталь в ничем не нарушаемом ритме вселенной.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600" b="1" dirty="0"/>
          </a:p>
        </p:txBody>
      </p:sp>
      <p:pic>
        <p:nvPicPr>
          <p:cNvPr id="235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1196975"/>
            <a:ext cx="3649663" cy="4089400"/>
          </a:xfrm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716463" y="5445125"/>
            <a:ext cx="4032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Падение Икара (1558)</a:t>
            </a:r>
          </a:p>
        </p:txBody>
      </p:sp>
    </p:spTree>
    <p:extLst>
      <p:ext uri="{BB962C8B-B14F-4D97-AF65-F5344CB8AC3E}">
        <p14:creationId xmlns:p14="http://schemas.microsoft.com/office/powerpoint/2010/main" val="41704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5429256" y="5357826"/>
            <a:ext cx="29622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Автопортрет (?)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071563"/>
            <a:ext cx="4535487" cy="6022975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dirty="0" err="1" smtClean="0"/>
              <a:t>Иероним</a:t>
            </a:r>
            <a:r>
              <a:rPr lang="ru-RU" sz="2400" b="1" dirty="0" smtClean="0"/>
              <a:t> Босх </a:t>
            </a:r>
            <a:r>
              <a:rPr lang="ru-RU" sz="2400" b="1" dirty="0"/>
              <a:t>(около 1450/60–1516), нидерландский живописец. Работал 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smtClean="0"/>
              <a:t> </a:t>
            </a:r>
            <a:r>
              <a:rPr lang="ru-RU" sz="2400" b="1" dirty="0"/>
              <a:t>Северной Фландрии. Один из наиболее ярких мастеров раннего Северного </a:t>
            </a:r>
            <a:r>
              <a:rPr lang="ru-RU" sz="2400" b="1" dirty="0" smtClean="0"/>
              <a:t>Возрождения. Мир </a:t>
            </a:r>
            <a:r>
              <a:rPr lang="ru-RU" sz="2400" b="1" dirty="0"/>
              <a:t>причудливых образов Босха питал </a:t>
            </a:r>
            <a:r>
              <a:rPr lang="ru-RU" sz="2400" b="1" dirty="0" smtClean="0"/>
              <a:t> фантастические </a:t>
            </a:r>
            <a:r>
              <a:rPr lang="ru-RU" sz="2400" b="1" dirty="0"/>
              <a:t>искания многих художников XIX–XX веков.</a:t>
            </a:r>
          </a:p>
          <a:p>
            <a:pPr marL="548640" indent="-4114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Иероним</a:t>
            </a:r>
            <a:r>
              <a:rPr lang="ru-RU" sz="3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Босх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143000"/>
            <a:ext cx="37655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bruegel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572000" y="5715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500313" y="428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8"/>
          <p:cNvSpPr>
            <a:spLocks noGrp="1"/>
          </p:cNvSpPr>
          <p:nvPr>
            <p:ph type="title" idx="4294967295"/>
          </p:nvPr>
        </p:nvSpPr>
        <p:spPr>
          <a:xfrm>
            <a:off x="-26289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«Жатва»</a:t>
            </a:r>
          </a:p>
        </p:txBody>
      </p:sp>
    </p:spTree>
    <p:extLst>
      <p:ext uri="{BB962C8B-B14F-4D97-AF65-F5344CB8AC3E}">
        <p14:creationId xmlns:p14="http://schemas.microsoft.com/office/powerpoint/2010/main" val="3122136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3736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Охотники на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снегу (1565)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1510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4572000" y="5715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2500313" y="428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«Крестьянский танец»</a:t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18438" name="Picture 6" descr="bruegel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09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4572000" y="5715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«Калеки»</a:t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1126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Глубоким трагизмом наполнены многие картины Брейгеля. Одна из написанных в последние годы – «Калеки»</a:t>
            </a:r>
          </a:p>
        </p:txBody>
      </p:sp>
    </p:spTree>
    <p:extLst>
      <p:ext uri="{BB962C8B-B14F-4D97-AF65-F5344CB8AC3E}">
        <p14:creationId xmlns:p14="http://schemas.microsoft.com/office/powerpoint/2010/main" val="1915771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4572000" y="5715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500313" y="428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«Калеки»</a:t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21510" name="Picture 6" descr="pieterbruegellesmendiantsg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873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Аллегорические сюжеты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7283450" cy="4005263"/>
          </a:xfrm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23850" y="5516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Вавилонская башня (1563)</a:t>
            </a:r>
            <a:r>
              <a:rPr lang="ru-RU" altLang="ru-RU" sz="4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948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Слепые (1568)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8229600" cy="4525963"/>
          </a:xfrm>
        </p:spPr>
      </p:pic>
      <p:sp>
        <p:nvSpPr>
          <p:cNvPr id="2765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50825" y="6308725"/>
            <a:ext cx="433388" cy="2889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77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Иероним Босх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(около 1460-1516 гг.)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 smtClean="0"/>
              <a:t>Его творчество отличается своеобразием, субъектным мироощущением. Одни считают его еретиком, другие – религиозным ортодоксом, третьи мрачным мизантропом, четвертые – человеком с очень развитым ироничным складом ума, пятые – безумцем с болезненным воображением, шестые – мистиком.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Аллегорические сюжеты Босха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8229600" cy="4525962"/>
          </a:xfrm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50825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Сад земных наслаждений (1490)</a:t>
            </a:r>
          </a:p>
        </p:txBody>
      </p:sp>
    </p:spTree>
    <p:extLst>
      <p:ext uri="{BB962C8B-B14F-4D97-AF65-F5344CB8AC3E}">
        <p14:creationId xmlns:p14="http://schemas.microsoft.com/office/powerpoint/2010/main" val="64845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643938" cy="5697538"/>
          </a:xfrm>
        </p:spPr>
        <p:txBody>
          <a:bodyPr/>
          <a:lstStyle/>
          <a:p>
            <a:r>
              <a:rPr lang="ru-RU" sz="2800" smtClean="0"/>
              <a:t>Грех и наказания за него — одна из главных тем работ Босха.</a:t>
            </a:r>
            <a:r>
              <a:rPr lang="en-US" sz="2800" smtClean="0"/>
              <a:t> </a:t>
            </a:r>
            <a:r>
              <a:rPr lang="ru-RU" sz="2800" smtClean="0"/>
              <a:t>Одним из примеров является триптих, названный Босхом «Воз сена». </a:t>
            </a:r>
            <a:br>
              <a:rPr lang="ru-RU" sz="2800" smtClean="0"/>
            </a:br>
            <a:r>
              <a:rPr lang="ru-RU" sz="2800" smtClean="0"/>
              <a:t>Сюжет его, видимо, основывался на старой нидерландской пословице: </a:t>
            </a:r>
            <a:r>
              <a:rPr lang="ru-RU" sz="2800" b="1" smtClean="0"/>
              <a:t>«Мир,— стог сена, и каждый старается ухватить с него сколько может». </a:t>
            </a:r>
            <a:r>
              <a:rPr lang="ru-RU" sz="2800" smtClean="0"/>
              <a:t>Это было первое крупное произведение мастера зрелого периода, в котором он выступает великолепным рассказчиком, объединяющим основной темой множество занимательных эпизодов и символов.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85750" y="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2A1500"/>
                </a:solidFill>
              </a:rPr>
              <a:t>         СИМВОЛЫ</a:t>
            </a:r>
          </a:p>
        </p:txBody>
      </p:sp>
      <p:pic>
        <p:nvPicPr>
          <p:cNvPr id="61443" name="Picture 2" descr="D:\босх\клювономон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26050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D:\босх\са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0"/>
            <a:ext cx="25098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:\босх\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857500"/>
            <a:ext cx="27797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D:\босх\симв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941638"/>
            <a:ext cx="28146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81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Тема50</Template>
  <TotalTime>387</TotalTime>
  <Words>1272</Words>
  <Application>Microsoft Office PowerPoint</Application>
  <PresentationFormat>Экран (4:3)</PresentationFormat>
  <Paragraphs>110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Тема50</vt:lpstr>
      <vt:lpstr>Основные особенности Северного Возрождения: </vt:lpstr>
      <vt:lpstr>Презентация PowerPoint</vt:lpstr>
      <vt:lpstr>Презентация PowerPoint</vt:lpstr>
      <vt:lpstr>Презентация PowerPoint</vt:lpstr>
      <vt:lpstr>Автопортрет (?)</vt:lpstr>
      <vt:lpstr>Иероним Босх  (около 1460-1516 гг.)</vt:lpstr>
      <vt:lpstr>Аллегорические сюжеты Босха</vt:lpstr>
      <vt:lpstr>Презентация PowerPoint</vt:lpstr>
      <vt:lpstr>         СИМВОЛЫ</vt:lpstr>
      <vt:lpstr>Презентация PowerPoint</vt:lpstr>
      <vt:lpstr>Центральная часть</vt:lpstr>
      <vt:lpstr>Левая створка</vt:lpstr>
      <vt:lpstr>Презентация PowerPoint</vt:lpstr>
      <vt:lpstr>Правая створка</vt:lpstr>
      <vt:lpstr>Презентация PowerPoint</vt:lpstr>
      <vt:lpstr>Внешняя сторона боковых створок  </vt:lpstr>
      <vt:lpstr>Внешняя сторона</vt:lpstr>
      <vt:lpstr>Семь смертных грехов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Корабль дураков (1490-1500)</vt:lpstr>
      <vt:lpstr>Презентация PowerPoint</vt:lpstr>
      <vt:lpstr>Презентация PowerPoint</vt:lpstr>
      <vt:lpstr>Сад земных наслаждений (триптих) </vt:lpstr>
      <vt:lpstr>Презентация PowerPoint</vt:lpstr>
      <vt:lpstr>Презентация PowerPoint</vt:lpstr>
      <vt:lpstr>Презентация PowerPoint</vt:lpstr>
      <vt:lpstr>Христос, несущий крест  1515-16гг. </vt:lpstr>
      <vt:lpstr>Презентация PowerPoint</vt:lpstr>
      <vt:lpstr>Ян ван Эйк (ок. 1385 или 1390—1441)</vt:lpstr>
      <vt:lpstr>Гентский алтарь</vt:lpstr>
      <vt:lpstr>Внешние створки</vt:lpstr>
      <vt:lpstr>Открытый алтарь</vt:lpstr>
      <vt:lpstr>Свадебный портрет Джованни Арнольфини и его невесты</vt:lpstr>
      <vt:lpstr>Презентация PowerPoint</vt:lpstr>
      <vt:lpstr>Презентация PowerPoint</vt:lpstr>
      <vt:lpstr>Презентация PowerPoint</vt:lpstr>
      <vt:lpstr>Художник и знаток.  Рисунок пером</vt:lpstr>
      <vt:lpstr>«Мужицкий»</vt:lpstr>
      <vt:lpstr>Пейзажи Брейгеля</vt:lpstr>
      <vt:lpstr>«Жатва»</vt:lpstr>
      <vt:lpstr>Охотники на снегу (1565)</vt:lpstr>
      <vt:lpstr>«Крестьянский танец» </vt:lpstr>
      <vt:lpstr> «Калеки» </vt:lpstr>
      <vt:lpstr>«Калеки» </vt:lpstr>
      <vt:lpstr>Аллегорические сюжеты</vt:lpstr>
      <vt:lpstr>Слепые (1568)</vt:lpstr>
    </vt:vector>
  </TitlesOfParts>
  <Company>User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РЕНЕССАНС И ЕГО МАСТЕРА </dc:title>
  <dc:creator>User</dc:creator>
  <cp:lastModifiedBy>User</cp:lastModifiedBy>
  <cp:revision>44</cp:revision>
  <dcterms:created xsi:type="dcterms:W3CDTF">2011-04-13T16:46:27Z</dcterms:created>
  <dcterms:modified xsi:type="dcterms:W3CDTF">2019-01-28T04:09:00Z</dcterms:modified>
</cp:coreProperties>
</file>