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71" r:id="rId15"/>
    <p:sldId id="272" r:id="rId16"/>
    <p:sldId id="273" r:id="rId17"/>
    <p:sldId id="266" r:id="rId18"/>
    <p:sldId id="274" r:id="rId19"/>
    <p:sldId id="275" r:id="rId20"/>
    <p:sldId id="276" r:id="rId21"/>
    <p:sldId id="277" r:id="rId22"/>
    <p:sldId id="26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0D0"/>
    <a:srgbClr val="7D57C9"/>
    <a:srgbClr val="C14BC4"/>
    <a:srgbClr val="5F50D0"/>
    <a:srgbClr val="5140CC"/>
    <a:srgbClr val="5436D6"/>
    <a:srgbClr val="0D570D"/>
    <a:srgbClr val="69A658"/>
    <a:srgbClr val="609951"/>
    <a:srgbClr val="568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DEE53-C3F3-49CD-A87C-8835C6D3BEAC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FCD2-6CE8-4C02-8A3B-EFB7E9C65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DC6BF-3DD1-43CE-9996-7F1B3EDE9417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BF1E-E2BB-44A9-8091-8BBCD4D4C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1389-BEB3-426B-9771-24485EF2A3D6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66A5-BB07-40F3-BD34-1B3B01DDA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652963"/>
            <a:ext cx="1638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178D-4BEB-4774-9A40-18E6A1EAF486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7DE3-A26F-4F05-84AF-C2FC64E4B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02BC-1712-42B9-8D05-266A747C9689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CDDA-853F-4DAB-B6DA-CFDE50D5A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8385-1291-449F-A876-6D4C380C9B74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B1D9-DF4A-40EE-95E7-F2D64E5C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142F-4EF9-4013-9D28-EF9C9FF9F57A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974B-E0AF-4B45-9DBF-79E0861D3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8941-27F2-43D5-9248-732B085E36D8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BC2B-6BC0-4602-9DB1-4F692D328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65FB-6C87-422A-A165-3BA9F5625EF5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1596-6A5B-4FEE-A82E-C4723743B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3080-8A84-41C9-BD65-B82DE1BC6615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CFDA-91C1-4D75-8B19-DE37F8861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B76A-AED6-4B1E-BD02-D31DDEE73DAD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6ADB-4CE2-4BA6-98CD-516CC8219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13B32-88A0-4017-902A-23226090E6A7}" type="datetimeFigureOut">
              <a:rPr lang="ru-RU"/>
              <a:pPr>
                <a:defRPr/>
              </a:pPr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BA264-8AF4-45BF-B386-F0CCC117E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0002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Законы и средства изобразительного искусства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072074"/>
            <a:ext cx="5715040" cy="11430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Сенкевич Дарья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/>
          <a:lstStyle/>
          <a:p>
            <a:r>
              <a:rPr lang="ru-RU" dirty="0" smtClean="0"/>
              <a:t>Закон соподчинения – подчинение всех элементов изображения доминанте</a:t>
            </a:r>
            <a:endParaRPr lang="ru-RU" dirty="0"/>
          </a:p>
        </p:txBody>
      </p:sp>
      <p:pic>
        <p:nvPicPr>
          <p:cNvPr id="6" name="Содержимое 5" descr="762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428868"/>
            <a:ext cx="2857500" cy="3990975"/>
          </a:xfr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85818"/>
          </a:xfrm>
        </p:spPr>
        <p:txBody>
          <a:bodyPr/>
          <a:lstStyle/>
          <a:p>
            <a:r>
              <a:rPr lang="ru-RU" dirty="0" smtClean="0"/>
              <a:t>Закон равновесия – состояние композиции, при котором все элементы сбалансированы между собой</a:t>
            </a:r>
            <a:endParaRPr lang="ru-RU" dirty="0"/>
          </a:p>
        </p:txBody>
      </p:sp>
      <p:pic>
        <p:nvPicPr>
          <p:cNvPr id="4" name="Содержимое 3" descr="8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3214686"/>
            <a:ext cx="4097277" cy="2911477"/>
          </a:xfrm>
          <a:effectLst>
            <a:softEdge rad="317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 приемы композиции: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Доминанта</a:t>
            </a:r>
          </a:p>
          <a:p>
            <a:r>
              <a:rPr lang="ru-RU" dirty="0" smtClean="0"/>
              <a:t>Симметрия/асимметрия</a:t>
            </a:r>
          </a:p>
          <a:p>
            <a:r>
              <a:rPr lang="ru-RU" dirty="0" smtClean="0"/>
              <a:t>Статика/динамика</a:t>
            </a:r>
          </a:p>
          <a:p>
            <a:r>
              <a:rPr lang="ru-RU" dirty="0" smtClean="0"/>
              <a:t>Ритм</a:t>
            </a:r>
          </a:p>
          <a:p>
            <a:r>
              <a:rPr lang="ru-RU" dirty="0" smtClean="0"/>
              <a:t>Контрасты, нюансы, аналоги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композиции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400" dirty="0" smtClean="0"/>
              <a:t>Формат</a:t>
            </a:r>
          </a:p>
          <a:p>
            <a:r>
              <a:rPr lang="ru-RU" sz="2400" dirty="0" smtClean="0"/>
              <a:t>Композиционный центр</a:t>
            </a:r>
          </a:p>
          <a:p>
            <a:r>
              <a:rPr lang="ru-RU" sz="2400" dirty="0" smtClean="0"/>
              <a:t>Равновесие</a:t>
            </a:r>
          </a:p>
          <a:p>
            <a:r>
              <a:rPr lang="ru-RU" sz="2400" dirty="0" smtClean="0"/>
              <a:t>Целостность</a:t>
            </a:r>
          </a:p>
          <a:p>
            <a:r>
              <a:rPr lang="ru-RU" sz="2400" dirty="0" smtClean="0"/>
              <a:t>Соподчинение</a:t>
            </a:r>
          </a:p>
          <a:p>
            <a:r>
              <a:rPr lang="ru-RU" sz="2400" dirty="0" smtClean="0"/>
              <a:t>Ритм</a:t>
            </a:r>
          </a:p>
          <a:p>
            <a:r>
              <a:rPr lang="ru-RU" sz="2400" dirty="0" smtClean="0"/>
              <a:t>Контраст</a:t>
            </a:r>
          </a:p>
          <a:p>
            <a:r>
              <a:rPr lang="ru-RU" sz="2400" dirty="0" smtClean="0"/>
              <a:t>Динамика/статика</a:t>
            </a:r>
          </a:p>
          <a:p>
            <a:r>
              <a:rPr lang="ru-RU" sz="2400" dirty="0" smtClean="0"/>
              <a:t>Симметрия/асимметрия</a:t>
            </a:r>
          </a:p>
          <a:p>
            <a:r>
              <a:rPr lang="ru-RU" sz="2400" dirty="0" smtClean="0"/>
              <a:t>Доминанта</a:t>
            </a:r>
            <a:endParaRPr lang="ru-RU" sz="24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Доминанта</a:t>
            </a:r>
            <a:r>
              <a:rPr lang="ru-RU" dirty="0" smtClean="0"/>
              <a:t> – главный элемент композиции, которому подчиняются все остальные</a:t>
            </a:r>
            <a:endParaRPr lang="ru-RU" dirty="0"/>
          </a:p>
        </p:txBody>
      </p:sp>
      <p:pic>
        <p:nvPicPr>
          <p:cNvPr id="4" name="Содержимое 3" descr="post-153555-1277814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714620"/>
            <a:ext cx="6043626" cy="2443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001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Симметрия</a:t>
            </a:r>
            <a:r>
              <a:rPr lang="ru-RU" dirty="0" smtClean="0"/>
              <a:t>- равномерное размещение элементов по оси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Асимметрия</a:t>
            </a:r>
            <a:r>
              <a:rPr lang="ru-RU" dirty="0" smtClean="0"/>
              <a:t> – неравномерное размещение элементов</a:t>
            </a:r>
            <a:endParaRPr lang="ru-RU" dirty="0"/>
          </a:p>
        </p:txBody>
      </p:sp>
      <p:pic>
        <p:nvPicPr>
          <p:cNvPr id="4" name="Содержимое 3" descr="p021balance2.png"/>
          <p:cNvPicPr>
            <a:picLocks noGrp="1" noChangeAspect="1"/>
          </p:cNvPicPr>
          <p:nvPr>
            <p:ph idx="1"/>
          </p:nvPr>
        </p:nvPicPr>
        <p:blipFill>
          <a:blip r:embed="rId2"/>
          <a:srcRect b="22088"/>
          <a:stretch>
            <a:fillRect/>
          </a:stretch>
        </p:blipFill>
        <p:spPr>
          <a:xfrm>
            <a:off x="2076964" y="3264945"/>
            <a:ext cx="4495300" cy="2596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716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Динамичная композиция </a:t>
            </a:r>
            <a:r>
              <a:rPr lang="ru-RU" dirty="0" smtClean="0"/>
              <a:t>– при которой создается впечатление движения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Статичная композиция </a:t>
            </a:r>
            <a:r>
              <a:rPr lang="ru-RU" dirty="0" smtClean="0"/>
              <a:t>– создает впечатление неподвижности</a:t>
            </a:r>
            <a:endParaRPr lang="ru-RU" dirty="0"/>
          </a:p>
        </p:txBody>
      </p:sp>
      <p:pic>
        <p:nvPicPr>
          <p:cNvPr id="4" name="Содержимое 3" descr="sd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309" b="16976"/>
          <a:stretch>
            <a:fillRect/>
          </a:stretch>
        </p:blipFill>
        <p:spPr>
          <a:xfrm>
            <a:off x="1925141" y="3857628"/>
            <a:ext cx="5004314" cy="2428891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Контраст</a:t>
            </a:r>
            <a:r>
              <a:rPr lang="ru-RU" dirty="0" smtClean="0"/>
              <a:t> – противопоставление в композиции</a:t>
            </a:r>
            <a:endParaRPr lang="ru-RU" dirty="0"/>
          </a:p>
        </p:txBody>
      </p:sp>
      <p:pic>
        <p:nvPicPr>
          <p:cNvPr id="4" name="Содержимое 3" descr="53749881545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5024452" cy="3768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Ритм</a:t>
            </a:r>
            <a:r>
              <a:rPr lang="ru-RU" dirty="0" smtClean="0"/>
              <a:t> – это чередование каких либо элементов в определенной последовательности</a:t>
            </a:r>
            <a:endParaRPr lang="ru-RU" dirty="0"/>
          </a:p>
        </p:txBody>
      </p:sp>
      <p:pic>
        <p:nvPicPr>
          <p:cNvPr id="4" name="Содержимое 3" descr="2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428868"/>
            <a:ext cx="6410325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/>
          <a:lstStyle/>
          <a:p>
            <a:r>
              <a:rPr lang="ru-RU" dirty="0" smtClean="0"/>
              <a:t>Закон композиции служит для правильного размещения рисунка на листе/холсте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Чтобы правильно расположить рисунок на листе необходимо:</a:t>
            </a:r>
          </a:p>
          <a:p>
            <a:r>
              <a:rPr lang="ru-RU" dirty="0" smtClean="0"/>
              <a:t>Выбрать формат рисунка</a:t>
            </a:r>
          </a:p>
          <a:p>
            <a:r>
              <a:rPr lang="ru-RU" dirty="0" smtClean="0"/>
              <a:t>Выбрать размер рисунка</a:t>
            </a:r>
          </a:p>
          <a:p>
            <a:r>
              <a:rPr lang="ru-RU" dirty="0" smtClean="0"/>
              <a:t>Выбрать место рисунка</a:t>
            </a:r>
          </a:p>
          <a:p>
            <a:r>
              <a:rPr lang="ru-RU" dirty="0" smtClean="0"/>
              <a:t>Разместить изображение</a:t>
            </a: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_zvetovedenie_popova_l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428736"/>
            <a:ext cx="2000264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/>
          <a:lstStyle/>
          <a:p>
            <a:r>
              <a:rPr lang="ru-RU" dirty="0" smtClean="0"/>
              <a:t>Основные законы изобразительного искусства: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Цветоведение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Композиция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mtClean="0"/>
              <a:t>Перспектива</a:t>
            </a:r>
            <a:endParaRPr lang="ru-RU" dirty="0" smtClean="0"/>
          </a:p>
        </p:txBody>
      </p:sp>
      <p:pic>
        <p:nvPicPr>
          <p:cNvPr id="5" name="Рисунок 4" descr="1338007390_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214686"/>
            <a:ext cx="2024055" cy="1619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81e0a75411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5072074"/>
            <a:ext cx="2365862" cy="1405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Перспектива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Воздушная перспектива </a:t>
            </a:r>
            <a:r>
              <a:rPr lang="ru-RU" dirty="0" smtClean="0"/>
              <a:t>- воздух, окружающий нас, является не полностью прозрачной средой. Поэтому, чем дальше находятся от нас предметы и, чем большая толща воздуха нас от них отделяет, тем менее ясно мы их видим.</a:t>
            </a:r>
            <a:endParaRPr lang="ru-RU" dirty="0"/>
          </a:p>
        </p:txBody>
      </p:sp>
      <p:pic>
        <p:nvPicPr>
          <p:cNvPr id="4" name="Рисунок 3" descr="post-13689-1163084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241" y="3986192"/>
            <a:ext cx="3589759" cy="2871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Тональная перспектива </a:t>
            </a:r>
            <a:r>
              <a:rPr lang="ru-RU" sz="2800" dirty="0" smtClean="0"/>
              <a:t>рассматривает видимое зрителем освещение предметов в отношении силы света и тени, цвета и изменяемости окраски, в зависимости от расстояния данных предметов от зрителя</a:t>
            </a:r>
            <a:endParaRPr lang="ru-RU" sz="2800" dirty="0"/>
          </a:p>
        </p:txBody>
      </p:sp>
      <p:pic>
        <p:nvPicPr>
          <p:cNvPr id="4" name="Содержимое 3" descr="220px-Dercy_House_drawing-room17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3214686"/>
            <a:ext cx="3802464" cy="281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Одноточечная перспектива </a:t>
            </a:r>
            <a:r>
              <a:rPr lang="ru-RU" sz="2400" dirty="0" smtClean="0"/>
              <a:t>– взгляд художника направлен в главную и единственную точку схода. Такой перспективой пользуются, когда хотят обратить внимание зрителя на точку, где сходятся прямые. Этот прием как бы затягивает зрителя вглубь картины</a:t>
            </a:r>
            <a:endParaRPr lang="ru-RU" sz="2400" dirty="0"/>
          </a:p>
        </p:txBody>
      </p:sp>
      <p:pic>
        <p:nvPicPr>
          <p:cNvPr id="4" name="Содержимое 3" descr="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786058"/>
            <a:ext cx="5822972" cy="331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14c8e34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62" y="4786322"/>
            <a:ext cx="2762238" cy="2071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0_905d4_baed9ad1_X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62" y="2928934"/>
            <a:ext cx="3643338" cy="14544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428604"/>
            <a:ext cx="1560538" cy="19288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643734" cy="5840435"/>
          </a:xfrm>
        </p:spPr>
        <p:txBody>
          <a:bodyPr/>
          <a:lstStyle/>
          <a:p>
            <a:r>
              <a:rPr lang="ru-RU" sz="2400" dirty="0" smtClean="0"/>
              <a:t>Существует также </a:t>
            </a:r>
            <a:r>
              <a:rPr lang="ru-RU" sz="2400" dirty="0" smtClean="0">
                <a:solidFill>
                  <a:srgbClr val="C00000"/>
                </a:solidFill>
              </a:rPr>
              <a:t>обратная перспектива </a:t>
            </a:r>
            <a:r>
              <a:rPr lang="ru-RU" sz="2400" dirty="0" smtClean="0"/>
              <a:t>- чем дальше предмет, тем его изображение больше.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Ортогональная перспектива</a:t>
            </a:r>
            <a:r>
              <a:rPr lang="ru-RU" sz="2400" dirty="0" smtClean="0"/>
              <a:t> – только она передает без  искажений контуры реального предмета.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Сферическая перспектива </a:t>
            </a:r>
            <a:r>
              <a:rPr lang="ru-RU" sz="2400" dirty="0" smtClean="0"/>
              <a:t>– несколько точек зрения, наклон вертикальных осей к центру, разворот плоскостей к переднему плану.</a:t>
            </a:r>
            <a:endParaRPr lang="ru-RU" sz="24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r>
              <a:rPr lang="ru-RU" sz="2800" dirty="0" smtClean="0"/>
              <a:t>Важнейшая особенность изобразительного искусства состоит в свойственной ему удивительной способности передавать всё многообразие и сложность жизни, ее динамичность через изображение одного события или момента. </a:t>
            </a:r>
            <a:endParaRPr lang="ru-RU" sz="2800" smtClean="0"/>
          </a:p>
          <a:p>
            <a:r>
              <a:rPr lang="ru-RU" sz="2800" smtClean="0"/>
              <a:t>Изобразительное </a:t>
            </a:r>
            <a:r>
              <a:rPr lang="ru-RU" sz="2800" dirty="0" smtClean="0"/>
              <a:t>искусство – это искусство отображать, воспроизводить и создавать зрительно воспринимаемую реальность с помощью изобразительных средств и с различной степенью условности.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857224" y="1928802"/>
            <a:ext cx="914400" cy="6126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Цветоведение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Существует три основных цвета: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                                              </a:t>
            </a:r>
          </a:p>
          <a:p>
            <a:pPr algn="r">
              <a:buNone/>
            </a:pPr>
            <a:r>
              <a:rPr lang="ru-RU" dirty="0" smtClean="0"/>
              <a:t>их нельзя получить,  </a:t>
            </a:r>
          </a:p>
          <a:p>
            <a:pPr algn="r">
              <a:buNone/>
            </a:pPr>
            <a:r>
              <a:rPr lang="ru-RU" dirty="0" smtClean="0"/>
              <a:t> смешивая другие краски,</a:t>
            </a:r>
          </a:p>
          <a:p>
            <a:pPr algn="r">
              <a:buNone/>
            </a:pPr>
            <a:r>
              <a:rPr lang="ru-RU" dirty="0" smtClean="0"/>
              <a:t> но смешивая их, </a:t>
            </a:r>
          </a:p>
          <a:p>
            <a:pPr algn="r">
              <a:buNone/>
            </a:pPr>
            <a:r>
              <a:rPr lang="ru-RU" dirty="0" smtClean="0"/>
              <a:t>можно получить другие цвета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57224" y="3214686"/>
            <a:ext cx="914400" cy="612648"/>
          </a:xfrm>
          <a:prstGeom prst="flowChartAlternate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57224" y="4429132"/>
            <a:ext cx="914400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000232" y="1857364"/>
            <a:ext cx="1071570" cy="3357586"/>
          </a:xfrm>
          <a:prstGeom prst="rightBrace">
            <a:avLst>
              <a:gd name="adj1" fmla="val 8333"/>
              <a:gd name="adj2" fmla="val 4935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222" y="274638"/>
            <a:ext cx="2857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000100" y="1285860"/>
            <a:ext cx="914400" cy="6126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29388" y="4714884"/>
            <a:ext cx="914400" cy="612648"/>
          </a:xfrm>
          <a:prstGeom prst="flowChartAlternateProcess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429388" y="3000372"/>
            <a:ext cx="914400" cy="612648"/>
          </a:xfrm>
          <a:prstGeom prst="flowChartAlternateProcess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357950" y="1285860"/>
            <a:ext cx="914400" cy="612648"/>
          </a:xfrm>
          <a:prstGeom prst="flowChartAlternateProcess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143240" y="1285860"/>
            <a:ext cx="914400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071802" y="3000372"/>
            <a:ext cx="914400" cy="612648"/>
          </a:xfrm>
          <a:prstGeom prst="flowChartAlternate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071802" y="4786322"/>
            <a:ext cx="914400" cy="612648"/>
          </a:xfrm>
          <a:prstGeom prst="flowChartAlternate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000100" y="3000372"/>
            <a:ext cx="914400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00100" y="4786322"/>
            <a:ext cx="914400" cy="6126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2214546" y="1357298"/>
            <a:ext cx="571504" cy="5715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2143108" y="3000372"/>
            <a:ext cx="571504" cy="5715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2143108" y="4786322"/>
            <a:ext cx="571504" cy="5715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4572000" y="1357298"/>
            <a:ext cx="914400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4572000" y="4786322"/>
            <a:ext cx="914400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572000" y="3000372"/>
            <a:ext cx="914400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dirty="0" smtClean="0"/>
              <a:t>Смешивая основные краски, получаем </a:t>
            </a:r>
            <a:r>
              <a:rPr lang="ru-RU" b="1" dirty="0" smtClean="0">
                <a:solidFill>
                  <a:srgbClr val="C00000"/>
                </a:solidFill>
              </a:rPr>
              <a:t>коричневый</a:t>
            </a:r>
            <a:r>
              <a:rPr lang="ru-RU" dirty="0" smtClean="0"/>
              <a:t>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2910" y="3429000"/>
            <a:ext cx="914400" cy="61264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14612" y="3429000"/>
            <a:ext cx="914400" cy="612648"/>
          </a:xfrm>
          <a:prstGeom prst="flowChartAlternate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714876" y="3429000"/>
            <a:ext cx="914400" cy="6126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00958" y="3429000"/>
            <a:ext cx="914400" cy="612648"/>
          </a:xfrm>
          <a:prstGeom prst="flowChartAlternateProcess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1785918" y="3429000"/>
            <a:ext cx="642942" cy="5715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3786182" y="3429000"/>
            <a:ext cx="642942" cy="5715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6072198" y="3500438"/>
            <a:ext cx="1057276" cy="500066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r>
              <a:rPr lang="ru-RU" dirty="0" smtClean="0"/>
              <a:t>Цвета, получаемые при смешивании трех основных цветов называются </a:t>
            </a:r>
            <a:r>
              <a:rPr lang="ru-RU" b="1" dirty="0" smtClean="0">
                <a:solidFill>
                  <a:srgbClr val="C00000"/>
                </a:solidFill>
              </a:rPr>
              <a:t>составными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43042" y="3571876"/>
            <a:ext cx="914400" cy="612648"/>
          </a:xfrm>
          <a:prstGeom prst="flowChartAlternateProcess">
            <a:avLst/>
          </a:prstGeom>
          <a:solidFill>
            <a:srgbClr val="F69B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71538" y="3143248"/>
            <a:ext cx="914400" cy="612648"/>
          </a:xfrm>
          <a:prstGeom prst="flowChartAlternateProcess">
            <a:avLst/>
          </a:prstGeom>
          <a:solidFill>
            <a:srgbClr val="ED7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1472" y="2643182"/>
            <a:ext cx="914400" cy="612648"/>
          </a:xfrm>
          <a:prstGeom prst="flowChartAlternateProcess">
            <a:avLst/>
          </a:prstGeom>
          <a:solidFill>
            <a:srgbClr val="F04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286248" y="4929198"/>
            <a:ext cx="914400" cy="612648"/>
          </a:xfrm>
          <a:prstGeom prst="flowChartAlternateProcess">
            <a:avLst/>
          </a:prstGeom>
          <a:solidFill>
            <a:srgbClr val="69A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857620" y="4429132"/>
            <a:ext cx="914400" cy="612648"/>
          </a:xfrm>
          <a:prstGeom prst="flowChartAlternateProcess">
            <a:avLst/>
          </a:prstGeom>
          <a:solidFill>
            <a:srgbClr val="568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428992" y="3929066"/>
            <a:ext cx="914400" cy="612648"/>
          </a:xfrm>
          <a:prstGeom prst="flowChartAlternateProcess">
            <a:avLst/>
          </a:prstGeom>
          <a:solidFill>
            <a:srgbClr val="0D57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572396" y="3500438"/>
            <a:ext cx="914400" cy="612648"/>
          </a:xfrm>
          <a:prstGeom prst="flowChartAlternateProcess">
            <a:avLst/>
          </a:prstGeom>
          <a:solidFill>
            <a:srgbClr val="C14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072330" y="3000372"/>
            <a:ext cx="914400" cy="612648"/>
          </a:xfrm>
          <a:prstGeom prst="flowChartAlternateProcess">
            <a:avLst/>
          </a:prstGeom>
          <a:solidFill>
            <a:srgbClr val="7D57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572264" y="2500306"/>
            <a:ext cx="914400" cy="612648"/>
          </a:xfrm>
          <a:prstGeom prst="flowChartAlternateProcess">
            <a:avLst/>
          </a:prstGeom>
          <a:solidFill>
            <a:srgbClr val="653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1815764">
            <a:off x="3014696" y="4975733"/>
            <a:ext cx="1216152" cy="66923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815764">
            <a:off x="6157968" y="3404097"/>
            <a:ext cx="1216152" cy="66923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3100885">
            <a:off x="4419829" y="3900217"/>
            <a:ext cx="1316362" cy="613810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815764">
            <a:off x="442928" y="3832726"/>
            <a:ext cx="1216152" cy="66923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3100885">
            <a:off x="1776622" y="2757209"/>
            <a:ext cx="1316362" cy="61381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3100885">
            <a:off x="7563099" y="2400019"/>
            <a:ext cx="1316362" cy="613810"/>
          </a:xfrm>
          <a:prstGeom prst="curved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Композиция: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Композиция</a:t>
            </a:r>
            <a:r>
              <a:rPr lang="ru-RU" sz="2800" dirty="0" smtClean="0"/>
              <a:t> (от лат.</a:t>
            </a:r>
            <a:r>
              <a:rPr lang="en-US" sz="2800" dirty="0" err="1" smtClean="0"/>
              <a:t>compositio</a:t>
            </a:r>
            <a:r>
              <a:rPr lang="en-US" sz="2800" dirty="0" smtClean="0"/>
              <a:t>) – </a:t>
            </a:r>
            <a:r>
              <a:rPr lang="ru-RU" sz="2800" dirty="0" smtClean="0"/>
              <a:t>составление, объединение и гармоничное сочетание частей в единое целое и общее.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Композиция</a:t>
            </a:r>
            <a:r>
              <a:rPr lang="ru-RU" sz="2800" dirty="0" smtClean="0"/>
              <a:t> строится по определенным законам. Ее правила и приемы взаимосвязаны между собой и действуют на все моменты работы над композицией.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Композиционное решение </a:t>
            </a:r>
            <a:r>
              <a:rPr lang="ru-RU" sz="2800" dirty="0" smtClean="0"/>
              <a:t>в изобразительном искусстве связано с умелым расположением предметов и фигур на плоскости картины.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законы композиции: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/>
              <a:t>Закон целостности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Закон соподчинения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Закон равновесия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dirty="0" smtClean="0"/>
              <a:t>Закон целостности – объединение элементов, частей в единое целое. </a:t>
            </a:r>
            <a:endParaRPr lang="ru-RU" dirty="0"/>
          </a:p>
        </p:txBody>
      </p:sp>
      <p:pic>
        <p:nvPicPr>
          <p:cNvPr id="4" name="Содержимое 3" descr="29544_html_3b80405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714620"/>
            <a:ext cx="3186125" cy="3026248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ЗО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ИЗО 1</Template>
  <TotalTime>254</TotalTime>
  <Words>450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ИЗО 1</vt:lpstr>
      <vt:lpstr>Законы и средства изобразительного искусства</vt:lpstr>
      <vt:lpstr>Основные законы изобразительного искусства:</vt:lpstr>
      <vt:lpstr>Цветоведение: Существует три основных цвета: </vt:lpstr>
      <vt:lpstr>Слайд 4</vt:lpstr>
      <vt:lpstr>Смешивая основные краски, получаем коричневый цвет</vt:lpstr>
      <vt:lpstr>Цвета, получаемые при смешивании трех основных цветов называются составными</vt:lpstr>
      <vt:lpstr>Композиция:</vt:lpstr>
      <vt:lpstr>Основные законы композиции:</vt:lpstr>
      <vt:lpstr>Закон целостности – объединение элементов, частей в единое целое. </vt:lpstr>
      <vt:lpstr>Закон соподчинения – подчинение всех элементов изображения доминанте</vt:lpstr>
      <vt:lpstr>Закон равновесия – состояние композиции, при котором все элементы сбалансированы между собой</vt:lpstr>
      <vt:lpstr>Правила и приемы композиции:</vt:lpstr>
      <vt:lpstr>Средства композиции</vt:lpstr>
      <vt:lpstr>Доминанта – главный элемент композиции, которому подчиняются все остальные</vt:lpstr>
      <vt:lpstr>Симметрия- равномерное размещение элементов по оси Асимметрия – неравномерное размещение элементов</vt:lpstr>
      <vt:lpstr>Динамичная композиция – при которой создается впечатление движения Статичная композиция – создает впечатление неподвижности</vt:lpstr>
      <vt:lpstr>Контраст – противопоставление в композиции</vt:lpstr>
      <vt:lpstr>Ритм – это чередование каких либо элементов в определенной последовательности</vt:lpstr>
      <vt:lpstr>Закон композиции служит для правильного размещения рисунка на листе/холсте</vt:lpstr>
      <vt:lpstr>Перспектива</vt:lpstr>
      <vt:lpstr>Тональная перспектива рассматривает видимое зрителем освещение предметов в отношении силы света и тени, цвета и изменяемости окраски, в зависимости от расстояния данных предметов от зрителя</vt:lpstr>
      <vt:lpstr>Одноточечная перспектива – взгляд художника направлен в главную и единственную точку схода. Такой перспективой пользуются, когда хотят обратить внимание зрителя на точку, где сходятся прямые. Этот прием как бы затягивает зрителя вглубь картины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30</cp:revision>
  <dcterms:created xsi:type="dcterms:W3CDTF">2014-10-29T18:53:50Z</dcterms:created>
  <dcterms:modified xsi:type="dcterms:W3CDTF">2014-10-30T16:07:54Z</dcterms:modified>
</cp:coreProperties>
</file>